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9"/>
  </p:notesMasterIdLst>
  <p:sldIdLst>
    <p:sldId id="284" r:id="rId2"/>
    <p:sldId id="298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60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62" r:id="rId23"/>
    <p:sldId id="279" r:id="rId24"/>
    <p:sldId id="277" r:id="rId25"/>
    <p:sldId id="275" r:id="rId26"/>
    <p:sldId id="274" r:id="rId27"/>
    <p:sldId id="276" r:id="rId28"/>
    <p:sldId id="278" r:id="rId29"/>
    <p:sldId id="282" r:id="rId30"/>
    <p:sldId id="283" r:id="rId31"/>
    <p:sldId id="281" r:id="rId32"/>
    <p:sldId id="280" r:id="rId33"/>
    <p:sldId id="299" r:id="rId34"/>
    <p:sldId id="297" r:id="rId35"/>
    <p:sldId id="294" r:id="rId36"/>
    <p:sldId id="300" r:id="rId37"/>
    <p:sldId id="295" r:id="rId38"/>
  </p:sldIdLst>
  <p:sldSz cx="9144000" cy="6858000" type="screen4x3"/>
  <p:notesSz cx="6858000" cy="9144000"/>
  <p:embeddedFontLst>
    <p:embeddedFont>
      <p:font typeface="서울남산체 EB" panose="02020603020101020101" pitchFamily="18" charset="-127"/>
      <p:regular r:id="rId40"/>
    </p:embeddedFont>
    <p:embeddedFont>
      <p:font typeface="Cambria Math" panose="02040503050406030204" pitchFamily="18" charset="0"/>
      <p:regular r:id="rId41"/>
    </p:embeddedFont>
    <p:embeddedFont>
      <p:font typeface="서울남산체 B" panose="02020603020101020101" pitchFamily="18" charset="-127"/>
      <p:regular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서울한강체 EB" panose="02020603020101020101" pitchFamily="18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6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  <a:srgbClr val="E2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80" autoAdjust="0"/>
  </p:normalViewPr>
  <p:slideViewPr>
    <p:cSldViewPr snapToGrid="0">
      <p:cViewPr varScale="1">
        <p:scale>
          <a:sx n="106" d="100"/>
          <a:sy n="106" d="100"/>
        </p:scale>
        <p:origin x="1764" y="114"/>
      </p:cViewPr>
      <p:guideLst>
        <p:guide orient="horz" pos="216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28F8-A2C8-44EA-B9AD-5DB73D5630EF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1F5CF-3407-40D4-AD72-01B7641EA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42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C668B9-2DA9-4E76-A8F0-59606DAD8C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63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1F5CF-3407-40D4-AD72-01B7641EA5D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1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668B9-2DA9-4E76-A8F0-59606DAD8C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31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668B9-2DA9-4E76-A8F0-59606DAD8C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0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32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09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9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27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5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8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31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3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55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04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E4966-D397-4AE6-8418-00F944F0F822}" type="datetimeFigureOut">
              <a:rPr lang="ko-KR" altLang="en-US" smtClean="0"/>
              <a:t>2017-12-06 Wed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0EC7A-45E4-4C79-9B83-DD2F89B38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2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arthsky.org/earth/volcanic-lightning-how-does-it-happe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858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3236" y="2646173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Dry deposition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을 고려한 화산성 번개의 모델링</a:t>
            </a:r>
            <a:endParaRPr kumimoji="0" lang="en-US" altLang="ko-KR" sz="18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48759" y="1791800"/>
            <a:ext cx="5288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10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Volcanic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 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Lightning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5177" y="5270212"/>
            <a:ext cx="3149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지구환경과학부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13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학번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문찬혁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조동희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C645F8-4D0B-42F2-9614-B8918F1AA333}"/>
              </a:ext>
            </a:extLst>
          </p:cNvPr>
          <p:cNvSpPr/>
          <p:nvPr/>
        </p:nvSpPr>
        <p:spPr>
          <a:xfrm>
            <a:off x="62144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590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2090990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2.</a:t>
            </a:r>
            <a:endParaRPr kumimoji="0" lang="ko-KR" altLang="en-US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Research Plan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- Parameters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FA744319-35F1-43E0-B389-324FE6409821}"/>
              </a:ext>
            </a:extLst>
          </p:cNvPr>
          <p:cNvSpPr txBox="1">
            <a:spLocks/>
          </p:cNvSpPr>
          <p:nvPr/>
        </p:nvSpPr>
        <p:spPr>
          <a:xfrm>
            <a:off x="386280" y="1257445"/>
            <a:ext cx="8276315" cy="5214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1. Plume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내의 한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layer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에 있는 화산재 입자의 개수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크기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밀도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Total mass(number) concentration 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Bursik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et al, 1994)</a:t>
            </a: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개별 에어로졸의 크기와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밀도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, plume height(Stevenson et al, 2015)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2. Dry deposition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과정의 침강 속도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교재 참고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(Lohmann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et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al,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2016)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3.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화산재 입자의 충돌 및 전하 분리 특성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화산재 간 충돌 횟수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회 충돌 당 교환되는 전하량을 미지수로 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4.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번개가 일어나기 위한 최소 전기장 차이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관측을 기반으로 한 연구 결과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지상에서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400 kV m</a:t>
            </a:r>
            <a:r>
              <a:rPr kumimoji="0" lang="en-US" altLang="ko-KR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-1 </a:t>
            </a:r>
          </a:p>
          <a:p>
            <a:pPr marL="457200" marR="0" lvl="1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Stolzenburg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et al, 2007)</a:t>
            </a:r>
          </a:p>
        </p:txBody>
      </p:sp>
      <p:sp>
        <p:nvSpPr>
          <p:cNvPr id="3" name="폭발: 14pt 2">
            <a:extLst>
              <a:ext uri="{FF2B5EF4-FFF2-40B4-BE49-F238E27FC236}">
                <a16:creationId xmlns:a16="http://schemas.microsoft.com/office/drawing/2014/main" id="{96C4CC5A-F45C-430E-9C4C-AEE18778182D}"/>
              </a:ext>
            </a:extLst>
          </p:cNvPr>
          <p:cNvSpPr/>
          <p:nvPr/>
        </p:nvSpPr>
        <p:spPr>
          <a:xfrm>
            <a:off x="3638251" y="5146331"/>
            <a:ext cx="4902423" cy="132588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번개가 일어나기까지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걸리는 시간</a:t>
            </a:r>
          </a:p>
        </p:txBody>
      </p:sp>
    </p:spTree>
    <p:extLst>
      <p:ext uri="{BB962C8B-B14F-4D97-AF65-F5344CB8AC3E}">
        <p14:creationId xmlns:p14="http://schemas.microsoft.com/office/powerpoint/2010/main" val="190203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2" y="612727"/>
            <a:ext cx="3271721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3.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화산재 입자의 크기 분포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29869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EFEF88-8F4B-4380-BA9E-DC33E77B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42" y="1542633"/>
            <a:ext cx="5275911" cy="4061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F7E787-611D-4D5D-960E-0B1FCEF701F4}"/>
                  </a:ext>
                </a:extLst>
              </p:cNvPr>
              <p:cNvSpPr txBox="1"/>
              <p:nvPr/>
            </p:nvSpPr>
            <p:spPr>
              <a:xfrm>
                <a:off x="2514528" y="5847507"/>
                <a:ext cx="4594335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𝑔</m:t>
                          </m:r>
                        </m:sub>
                      </m:sSub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=13.11 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𝜇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𝑚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         </m:t>
                      </m:r>
                      <m:sSub>
                        <m:sSub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𝑔</m:t>
                          </m:r>
                        </m:sub>
                      </m:sSub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=1.38</m:t>
                      </m:r>
                    </m:oMath>
                  </m:oMathPara>
                </a14:m>
                <a:endParaRPr lang="en-US" altLang="ko-KR" sz="2800" b="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F7E787-611D-4D5D-960E-0B1FCEF7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528" y="5847507"/>
                <a:ext cx="4594335" cy="465897"/>
              </a:xfrm>
              <a:prstGeom prst="rect">
                <a:avLst/>
              </a:prstGeom>
              <a:blipFill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 descr="Volcanic lightning above Eyjafjallajokull in Iceland during a 2010 eruption. Image appears courtesy of Sigurdur Stefnisson.">
            <a:extLst>
              <a:ext uri="{FF2B5EF4-FFF2-40B4-BE49-F238E27FC236}">
                <a16:creationId xmlns:a16="http://schemas.microsoft.com/office/drawing/2014/main" id="{564E3E5C-4CC4-480F-BB50-52F7EE972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0287" r="30582" b="15374"/>
          <a:stretch/>
        </p:blipFill>
        <p:spPr bwMode="auto">
          <a:xfrm>
            <a:off x="7483876" y="273267"/>
            <a:ext cx="1354600" cy="15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A7DA19-D43F-43B7-A332-F7F1F4F0B6C6}"/>
              </a:ext>
            </a:extLst>
          </p:cNvPr>
          <p:cNvSpPr txBox="1"/>
          <p:nvPr/>
        </p:nvSpPr>
        <p:spPr>
          <a:xfrm>
            <a:off x="5532701" y="273267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2010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년 아이슬란드</a:t>
            </a:r>
          </a:p>
        </p:txBody>
      </p:sp>
    </p:spTree>
    <p:extLst>
      <p:ext uri="{BB962C8B-B14F-4D97-AF65-F5344CB8AC3E}">
        <p14:creationId xmlns:p14="http://schemas.microsoft.com/office/powerpoint/2010/main" val="88144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2" y="612727"/>
            <a:ext cx="3271721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3.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245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  <a:p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화산재 입자의 크기 분포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29869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Volcanic lightning above Eyjafjallajokull in Iceland during a 2010 eruption. Image appears courtesy of Sigurdur Stefnisson.">
            <a:extLst>
              <a:ext uri="{FF2B5EF4-FFF2-40B4-BE49-F238E27FC236}">
                <a16:creationId xmlns:a16="http://schemas.microsoft.com/office/drawing/2014/main" id="{564E3E5C-4CC4-480F-BB50-52F7EE972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8" t="20287" r="34931" b="15374"/>
          <a:stretch/>
        </p:blipFill>
        <p:spPr bwMode="auto">
          <a:xfrm>
            <a:off x="976563" y="2030795"/>
            <a:ext cx="2457295" cy="36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0C41ED-25F7-4F9E-9144-5D7D804D1A4C}"/>
              </a:ext>
            </a:extLst>
          </p:cNvPr>
          <p:cNvCxnSpPr/>
          <p:nvPr/>
        </p:nvCxnSpPr>
        <p:spPr>
          <a:xfrm>
            <a:off x="3648742" y="2030795"/>
            <a:ext cx="0" cy="335356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AF8AC3-6ECE-49B3-9615-313163B74870}"/>
              </a:ext>
            </a:extLst>
          </p:cNvPr>
          <p:cNvSpPr txBox="1"/>
          <p:nvPr/>
        </p:nvSpPr>
        <p:spPr>
          <a:xfrm>
            <a:off x="3710886" y="3445967"/>
            <a:ext cx="1011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10km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356B2-ADDA-40DF-9594-609A70554764}"/>
              </a:ext>
            </a:extLst>
          </p:cNvPr>
          <p:cNvSpPr txBox="1"/>
          <p:nvPr/>
        </p:nvSpPr>
        <p:spPr>
          <a:xfrm>
            <a:off x="5039658" y="2189921"/>
            <a:ext cx="3127779" cy="1136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전체 질량 농도는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Column height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에 의존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C3D0AD-9079-481E-BD52-95F75B1777E8}"/>
                  </a:ext>
                </a:extLst>
              </p:cNvPr>
              <p:cNvSpPr txBox="1"/>
              <p:nvPr/>
            </p:nvSpPr>
            <p:spPr>
              <a:xfrm>
                <a:off x="5099931" y="4082351"/>
                <a:ext cx="30675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𝑎</m:t>
                          </m:r>
                        </m:sub>
                      </m:sSub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=5000 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𝑚𝑔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/</m:t>
                      </m:r>
                      <m:sSup>
                        <m:sSup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𝑚</m:t>
                          </m:r>
                        </m:e>
                        <m:sup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ko-KR" sz="2800" b="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C3D0AD-9079-481E-BD52-95F75B177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931" y="4082351"/>
                <a:ext cx="3067506" cy="430887"/>
              </a:xfrm>
              <a:prstGeom prst="rect">
                <a:avLst/>
              </a:prstGeom>
              <a:blipFill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91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2" y="612727"/>
            <a:ext cx="3271721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3.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245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  <a:p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화산재 입자의 크기 분포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29869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C3D0AD-9079-481E-BD52-95F75B1777E8}"/>
                  </a:ext>
                </a:extLst>
              </p:cNvPr>
              <p:cNvSpPr txBox="1"/>
              <p:nvPr/>
            </p:nvSpPr>
            <p:spPr>
              <a:xfrm>
                <a:off x="1845099" y="1346175"/>
                <a:ext cx="5453801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𝑁</m:t>
                          </m:r>
                        </m:sub>
                        <m:sup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2</m:t>
                              </m:r>
                              <m: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𝜋</m:t>
                              </m:r>
                            </m:e>
                          </m:rad>
                          <m:func>
                            <m:funcPr>
                              <m:ctrlP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func>
                        <m:func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400" i="1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ko-KR" sz="2400" i="1">
                                                  <a:ln>
                                                    <a:solidFill>
                                                      <a:schemeClr val="bg1">
                                                        <a:alpha val="0"/>
                                                      </a:schemeClr>
                                                    </a:solidFill>
                                                  </a:ln>
                                                  <a:latin typeface="Cambria Math" panose="02040503050406030204" pitchFamily="18" charset="0"/>
                                                  <a:ea typeface="-윤고딕330" panose="02030504000101010101" pitchFamily="18" charset="-127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400">
                                                  <a:ln>
                                                    <a:solidFill>
                                                      <a:schemeClr val="bg1">
                                                        <a:alpha val="0"/>
                                                      </a:schemeClr>
                                                    </a:solidFill>
                                                  </a:ln>
                                                  <a:latin typeface="Cambria Math" panose="02040503050406030204" pitchFamily="18" charset="0"/>
                                                  <a:ea typeface="-윤고딕330" panose="02030504000101010101" pitchFamily="18" charset="-127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ko-KR" sz="2400" i="1">
                                                  <a:ln>
                                                    <a:solidFill>
                                                      <a:schemeClr val="bg1">
                                                        <a:alpha val="0"/>
                                                      </a:schemeClr>
                                                    </a:solidFill>
                                                  </a:ln>
                                                  <a:latin typeface="Cambria Math" panose="02040503050406030204" pitchFamily="18" charset="0"/>
                                                  <a:ea typeface="-윤고딕330" panose="02030504000101010101" pitchFamily="18" charset="-127"/>
                                                </a:rPr>
                                                <m:t>𝑟</m:t>
                                              </m:r>
                                            </m:e>
                                          </m:func>
                                          <m: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2400" i="1">
                                                  <a:ln>
                                                    <a:solidFill>
                                                      <a:schemeClr val="bg1">
                                                        <a:alpha val="0"/>
                                                      </a:schemeClr>
                                                    </a:solidFill>
                                                  </a:ln>
                                                  <a:latin typeface="Cambria Math" panose="02040503050406030204" pitchFamily="18" charset="0"/>
                                                  <a:ea typeface="-윤고딕330" panose="02030504000101010101" pitchFamily="18" charset="-127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400">
                                                  <a:ln>
                                                    <a:solidFill>
                                                      <a:schemeClr val="bg1">
                                                        <a:alpha val="0"/>
                                                      </a:schemeClr>
                                                    </a:solidFill>
                                                  </a:ln>
                                                  <a:latin typeface="Cambria Math" panose="02040503050406030204" pitchFamily="18" charset="0"/>
                                                  <a:ea typeface="-윤고딕330" panose="02030504000101010101" pitchFamily="18" charset="-127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400" i="1">
                                                      <a:ln>
                                                        <a:solidFill>
                                                          <a:schemeClr val="bg1">
                                                            <a:alpha val="0"/>
                                                          </a:schemeClr>
                                                        </a:solidFill>
                                                      </a:ln>
                                                      <a:latin typeface="Cambria Math" panose="02040503050406030204" pitchFamily="18" charset="0"/>
                                                      <a:ea typeface="-윤고딕330" panose="02030504000101010101" pitchFamily="18" charset="-127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n>
                                                        <a:solidFill>
                                                          <a:schemeClr val="bg1">
                                                            <a:alpha val="0"/>
                                                          </a:schemeClr>
                                                        </a:solidFill>
                                                      </a:ln>
                                                      <a:latin typeface="Cambria Math" panose="02040503050406030204" pitchFamily="18" charset="0"/>
                                                      <a:ea typeface="-윤고딕330" panose="02030504000101010101" pitchFamily="18" charset="-127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i="1">
                                                      <a:ln>
                                                        <a:solidFill>
                                                          <a:schemeClr val="bg1">
                                                            <a:alpha val="0"/>
                                                          </a:schemeClr>
                                                        </a:solidFill>
                                                      </a:ln>
                                                      <a:latin typeface="Cambria Math" panose="02040503050406030204" pitchFamily="18" charset="0"/>
                                                      <a:ea typeface="-윤고딕330" panose="02030504000101010101" pitchFamily="18" charset="-127"/>
                                                    </a:rPr>
                                                    <m:t>𝑔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sz="2400" i="1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  <m:t>ln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400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400" b="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C3D0AD-9079-481E-BD52-95F75B177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99" y="1346175"/>
                <a:ext cx="5453801" cy="1004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B45CD4-7F84-4527-81CD-61498E5DD7E1}"/>
                  </a:ext>
                </a:extLst>
              </p:cNvPr>
              <p:cNvSpPr txBox="1"/>
              <p:nvPr/>
            </p:nvSpPr>
            <p:spPr>
              <a:xfrm>
                <a:off x="592127" y="2826065"/>
                <a:ext cx="7959743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𝑚</m:t>
                          </m:r>
                        </m:sub>
                        <m:sup>
                          <m:r>
                            <a:rPr lang="en-US" altLang="ko-KR" sz="24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altLang="ko-KR" sz="24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24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𝜋</m:t>
                      </m:r>
                      <m:sSup>
                        <m:sSup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𝑁</m:t>
                          </m:r>
                        </m:sub>
                        <m:sup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2</m:t>
                              </m:r>
                              <m: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𝜋</m:t>
                              </m:r>
                            </m:e>
                          </m:rad>
                          <m:func>
                            <m:funcPr>
                              <m:ctrlP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func>
                        <m:func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400" i="1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altLang="ko-KR" sz="2400" i="1">
                                                  <a:ln>
                                                    <a:solidFill>
                                                      <a:schemeClr val="bg1">
                                                        <a:alpha val="0"/>
                                                      </a:schemeClr>
                                                    </a:solidFill>
                                                  </a:ln>
                                                  <a:latin typeface="Cambria Math" panose="02040503050406030204" pitchFamily="18" charset="0"/>
                                                  <a:ea typeface="-윤고딕330" panose="02030504000101010101" pitchFamily="18" charset="-127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400">
                                                  <a:ln>
                                                    <a:solidFill>
                                                      <a:schemeClr val="bg1">
                                                        <a:alpha val="0"/>
                                                      </a:schemeClr>
                                                    </a:solidFill>
                                                  </a:ln>
                                                  <a:latin typeface="Cambria Math" panose="02040503050406030204" pitchFamily="18" charset="0"/>
                                                  <a:ea typeface="-윤고딕330" panose="02030504000101010101" pitchFamily="18" charset="-127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ko-KR" sz="2400" i="1">
                                                  <a:ln>
                                                    <a:solidFill>
                                                      <a:schemeClr val="bg1">
                                                        <a:alpha val="0"/>
                                                      </a:schemeClr>
                                                    </a:solidFill>
                                                  </a:ln>
                                                  <a:latin typeface="Cambria Math" panose="02040503050406030204" pitchFamily="18" charset="0"/>
                                                  <a:ea typeface="-윤고딕330" panose="02030504000101010101" pitchFamily="18" charset="-127"/>
                                                </a:rPr>
                                                <m:t>𝑟</m:t>
                                              </m:r>
                                            </m:e>
                                          </m:func>
                                          <m: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2400" i="1">
                                                  <a:ln>
                                                    <a:solidFill>
                                                      <a:schemeClr val="bg1">
                                                        <a:alpha val="0"/>
                                                      </a:schemeClr>
                                                    </a:solidFill>
                                                  </a:ln>
                                                  <a:latin typeface="Cambria Math" panose="02040503050406030204" pitchFamily="18" charset="0"/>
                                                  <a:ea typeface="-윤고딕330" panose="02030504000101010101" pitchFamily="18" charset="-127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400">
                                                  <a:ln>
                                                    <a:solidFill>
                                                      <a:schemeClr val="bg1">
                                                        <a:alpha val="0"/>
                                                      </a:schemeClr>
                                                    </a:solidFill>
                                                  </a:ln>
                                                  <a:latin typeface="Cambria Math" panose="02040503050406030204" pitchFamily="18" charset="0"/>
                                                  <a:ea typeface="-윤고딕330" panose="02030504000101010101" pitchFamily="18" charset="-127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400" i="1">
                                                      <a:ln>
                                                        <a:solidFill>
                                                          <a:schemeClr val="bg1">
                                                            <a:alpha val="0"/>
                                                          </a:schemeClr>
                                                        </a:solidFill>
                                                      </a:ln>
                                                      <a:latin typeface="Cambria Math" panose="02040503050406030204" pitchFamily="18" charset="0"/>
                                                      <a:ea typeface="-윤고딕330" panose="02030504000101010101" pitchFamily="18" charset="-127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n>
                                                        <a:solidFill>
                                                          <a:schemeClr val="bg1">
                                                            <a:alpha val="0"/>
                                                          </a:schemeClr>
                                                        </a:solidFill>
                                                      </a:ln>
                                                      <a:latin typeface="Cambria Math" panose="02040503050406030204" pitchFamily="18" charset="0"/>
                                                      <a:ea typeface="-윤고딕330" panose="02030504000101010101" pitchFamily="18" charset="-127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i="1">
                                                      <a:ln>
                                                        <a:solidFill>
                                                          <a:schemeClr val="bg1">
                                                            <a:alpha val="0"/>
                                                          </a:schemeClr>
                                                        </a:solidFill>
                                                      </a:ln>
                                                      <a:latin typeface="Cambria Math" panose="02040503050406030204" pitchFamily="18" charset="0"/>
                                                      <a:ea typeface="-윤고딕330" panose="02030504000101010101" pitchFamily="18" charset="-127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n>
                                                        <a:solidFill>
                                                          <a:schemeClr val="bg1">
                                                            <a:alpha val="0"/>
                                                          </a:schemeClr>
                                                        </a:solidFill>
                                                      </a:ln>
                                                      <a:latin typeface="Cambria Math" panose="02040503050406030204" pitchFamily="18" charset="0"/>
                                                      <a:ea typeface="-윤고딕330" panose="02030504000101010101" pitchFamily="18" charset="-127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n>
                                                        <a:solidFill>
                                                          <a:schemeClr val="bg1">
                                                            <a:alpha val="0"/>
                                                          </a:schemeClr>
                                                        </a:solidFill>
                                                      </a:ln>
                                                      <a:latin typeface="Cambria Math" panose="02040503050406030204" pitchFamily="18" charset="0"/>
                                                      <a:ea typeface="-윤고딕330" panose="02030504000101010101" pitchFamily="18" charset="-127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sz="2400" i="1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  <m:t>ln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400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i="1">
                                              <a:ln>
                                                <a:solidFill>
                                                  <a:schemeClr val="bg1">
                                                    <a:alpha val="0"/>
                                                  </a:schemeClr>
                                                </a:solidFill>
                                              </a:ln>
                                              <a:latin typeface="Cambria Math" panose="02040503050406030204" pitchFamily="18" charset="0"/>
                                              <a:ea typeface="-윤고딕330" panose="02030504000101010101" pitchFamily="18" charset="-127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400" b="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B45CD4-7F84-4527-81CD-61498E5DD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27" y="2826065"/>
                <a:ext cx="7959743" cy="1004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1FBC8C6-5962-4BB5-80ED-30AD70C9927D}"/>
                  </a:ext>
                </a:extLst>
              </p:cNvPr>
              <p:cNvSpPr/>
              <p:nvPr/>
            </p:nvSpPr>
            <p:spPr>
              <a:xfrm>
                <a:off x="3338003" y="3913208"/>
                <a:ext cx="2703048" cy="397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𝑔</m:t>
                              </m:r>
                              <m: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,</m:t>
                              </m:r>
                              <m: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𝑚</m:t>
                              </m:r>
                            </m:sub>
                          </m:sSub>
                        </m:e>
                      </m:func>
                      <m:r>
                        <a:rPr lang="en-US" altLang="ko-KR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𝑔</m:t>
                              </m:r>
                            </m:sub>
                          </m:sSub>
                        </m:e>
                      </m:func>
                      <m:r>
                        <a:rPr lang="en-US" altLang="ko-KR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+3</m:t>
                      </m:r>
                      <m:func>
                        <m:funcPr>
                          <m:ctrlPr>
                            <a:rPr lang="en-US" altLang="ko-KR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ln</m:t>
                              </m:r>
                            </m:e>
                            <m:sup>
                              <m:r>
                                <a:rPr lang="en-US" altLang="ko-KR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𝑔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1FBC8C6-5962-4BB5-80ED-30AD70C99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003" y="3913208"/>
                <a:ext cx="2703048" cy="3974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A72E6F8-B800-4696-912F-AF46E94A2E72}"/>
                  </a:ext>
                </a:extLst>
              </p:cNvPr>
              <p:cNvSpPr/>
              <p:nvPr/>
            </p:nvSpPr>
            <p:spPr>
              <a:xfrm>
                <a:off x="2764064" y="4786265"/>
                <a:ext cx="3850926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24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𝑎</m:t>
                          </m:r>
                        </m:sub>
                      </m:sSub>
                      <m:r>
                        <a:rPr lang="en-US" altLang="ko-KR" sz="2400" b="0" i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24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𝜋</m:t>
                      </m:r>
                      <m:sSup>
                        <m:sSupPr>
                          <m:ctrlPr>
                            <a:rPr lang="en-US" altLang="ko-KR" sz="24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ko-KR" sz="2400" b="0" i="1" smtClean="0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𝑔</m:t>
                                      </m:r>
                                      <m: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400" i="1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24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A72E6F8-B800-4696-912F-AF46E94A2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064" y="4786265"/>
                <a:ext cx="3850926" cy="784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1E6630B-8DE7-424D-AB3B-2FA72DE2D119}"/>
                  </a:ext>
                </a:extLst>
              </p:cNvPr>
              <p:cNvSpPr/>
              <p:nvPr/>
            </p:nvSpPr>
            <p:spPr>
              <a:xfrm>
                <a:off x="1077580" y="5717500"/>
                <a:ext cx="6988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2800" b="0" i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=2300 </m:t>
                      </m:r>
                      <m:r>
                        <a:rPr lang="en-US" altLang="ko-KR" sz="2800" b="0" i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𝑘𝑔</m:t>
                      </m:r>
                      <m:r>
                        <a:rPr lang="en-US" altLang="ko-KR" sz="2800" b="0" i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ko-KR" sz="28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sz="28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800" b="0" i="0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rhyolitic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glass</m:t>
                      </m:r>
                      <m:r>
                        <m:rPr>
                          <m:nor/>
                        </m:rPr>
                        <a:rPr lang="en-US" altLang="ko-KR" sz="2800" b="0" i="0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  </m:t>
                      </m:r>
                      <m:r>
                        <m:rPr>
                          <m:nor/>
                        </m:rPr>
                        <a:rPr lang="ko-KR" altLang="en-US" sz="2800" dirty="0">
                          <a:latin typeface="서울남산체 B" panose="02020603020101020101" pitchFamily="18" charset="-127"/>
                          <a:ea typeface="서울남산체 B" panose="02020603020101020101" pitchFamily="18" charset="-127"/>
                        </a:rPr>
                        <m:t>→</m:t>
                      </m:r>
                      <m:r>
                        <m:rPr>
                          <m:nor/>
                        </m:rPr>
                        <a:rPr lang="en-US" altLang="ko-KR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1E6630B-8DE7-424D-AB3B-2FA72DE2D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80" y="5717500"/>
                <a:ext cx="698883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20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2" y="612727"/>
            <a:ext cx="2725444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3.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245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  <a:p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화산재 입자의 낙하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29869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957551-DF1D-41CC-BE0C-FDE6F7B620CA}"/>
              </a:ext>
            </a:extLst>
          </p:cNvPr>
          <p:cNvGrpSpPr/>
          <p:nvPr/>
        </p:nvGrpSpPr>
        <p:grpSpPr>
          <a:xfrm>
            <a:off x="426411" y="1504161"/>
            <a:ext cx="8291178" cy="3646500"/>
            <a:chOff x="266613" y="1225454"/>
            <a:chExt cx="8291178" cy="3646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F0FB21-791B-44A1-9C02-56AADB6B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613" y="1225454"/>
              <a:ext cx="4213707" cy="36465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5AFEC0D-94AE-4E8B-AF25-8258B0E08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4084" y="1225454"/>
              <a:ext cx="4213707" cy="3646500"/>
            </a:xfrm>
            <a:prstGeom prst="rect">
              <a:avLst/>
            </a:prstGeom>
          </p:spPr>
        </p:pic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44784D3-A9A6-4EF3-9676-5CDD0B763FB8}"/>
              </a:ext>
            </a:extLst>
          </p:cNvPr>
          <p:cNvCxnSpPr/>
          <p:nvPr/>
        </p:nvCxnSpPr>
        <p:spPr>
          <a:xfrm flipH="1">
            <a:off x="7164280" y="3110684"/>
            <a:ext cx="177553" cy="118073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59E5A3-9A70-4367-9F1D-180AADFDBF21}"/>
                  </a:ext>
                </a:extLst>
              </p:cNvPr>
              <p:cNvSpPr txBox="1"/>
              <p:nvPr/>
            </p:nvSpPr>
            <p:spPr>
              <a:xfrm>
                <a:off x="7164280" y="2556097"/>
                <a:ext cx="6467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59E5A3-9A70-4367-9F1D-180AADFDB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0" y="2556097"/>
                <a:ext cx="64677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/>
              <p:nvPr/>
            </p:nvSpPr>
            <p:spPr>
              <a:xfrm>
                <a:off x="3321263" y="5372063"/>
                <a:ext cx="263771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𝑚</m:t>
                          </m:r>
                        </m:sub>
                      </m:sSub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𝑚</m:t>
                          </m:r>
                        </m:sub>
                      </m:sSub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(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h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, 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263" y="5372063"/>
                <a:ext cx="2637710" cy="492443"/>
              </a:xfrm>
              <a:prstGeom prst="rect">
                <a:avLst/>
              </a:prstGeom>
              <a:blipFill>
                <a:blip r:embed="rId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48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2" y="612727"/>
            <a:ext cx="2725444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3.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245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  <a:p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화산재 입자의 낙하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29869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/>
              <p:nvPr/>
            </p:nvSpPr>
            <p:spPr>
              <a:xfrm>
                <a:off x="5691601" y="428060"/>
                <a:ext cx="263771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𝑚</m:t>
                          </m:r>
                        </m:sub>
                      </m:sSub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𝑚</m:t>
                          </m:r>
                        </m:sub>
                      </m:sSub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(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h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, 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01" y="428060"/>
                <a:ext cx="2637710" cy="492443"/>
              </a:xfrm>
              <a:prstGeom prst="rect">
                <a:avLst/>
              </a:prstGeom>
              <a:blipFill>
                <a:blip r:embed="rId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C2D6F4BE-8D4A-425B-BD65-56E81D60A869}"/>
              </a:ext>
            </a:extLst>
          </p:cNvPr>
          <p:cNvSpPr/>
          <p:nvPr/>
        </p:nvSpPr>
        <p:spPr>
          <a:xfrm>
            <a:off x="1429004" y="2257876"/>
            <a:ext cx="720096" cy="6821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</a:t>
            </a:r>
            <a:endParaRPr lang="ko-KR" altLang="en-US" sz="28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E3955-FB92-4167-B39B-E82D2D868E63}"/>
              </a:ext>
            </a:extLst>
          </p:cNvPr>
          <p:cNvSpPr txBox="1"/>
          <p:nvPr/>
        </p:nvSpPr>
        <p:spPr>
          <a:xfrm>
            <a:off x="963345" y="2937356"/>
            <a:ext cx="1651414" cy="50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높이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h,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시간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t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75E3D4-2AD4-414D-B0BA-8F2CA6C437E2}"/>
                  </a:ext>
                </a:extLst>
              </p:cNvPr>
              <p:cNvSpPr txBox="1"/>
              <p:nvPr/>
            </p:nvSpPr>
            <p:spPr>
              <a:xfrm>
                <a:off x="3878260" y="2396566"/>
                <a:ext cx="430239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h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+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 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75E3D4-2AD4-414D-B0BA-8F2CA6C43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260" y="2396566"/>
                <a:ext cx="430239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7591D9D-6895-4ACE-B3E4-2773F496C976}"/>
              </a:ext>
            </a:extLst>
          </p:cNvPr>
          <p:cNvSpPr txBox="1"/>
          <p:nvPr/>
        </p:nvSpPr>
        <p:spPr>
          <a:xfrm>
            <a:off x="3251448" y="1710701"/>
            <a:ext cx="425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시간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t = 0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일 때 이 입자의 위치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?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071FAB-872D-4BCF-98F7-CCD5314C49F7}"/>
                  </a:ext>
                </a:extLst>
              </p:cNvPr>
              <p:cNvSpPr txBox="1"/>
              <p:nvPr/>
            </p:nvSpPr>
            <p:spPr>
              <a:xfrm>
                <a:off x="5510949" y="3429000"/>
                <a:ext cx="1037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𝑟</m:t>
                      </m:r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ko-KR" altLang="en-US" sz="2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071FAB-872D-4BCF-98F7-CCD5314C4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949" y="3429000"/>
                <a:ext cx="10370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F2E2DD-684B-4839-B506-612B557C20C0}"/>
              </a:ext>
            </a:extLst>
          </p:cNvPr>
          <p:cNvCxnSpPr>
            <a:cxnSpLocks/>
          </p:cNvCxnSpPr>
          <p:nvPr/>
        </p:nvCxnSpPr>
        <p:spPr>
          <a:xfrm flipV="1">
            <a:off x="5898947" y="2897887"/>
            <a:ext cx="0" cy="5399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4BBF4F-6D89-4900-B38D-279FB3179F03}"/>
                  </a:ext>
                </a:extLst>
              </p:cNvPr>
              <p:cNvSpPr txBox="1"/>
              <p:nvPr/>
            </p:nvSpPr>
            <p:spPr>
              <a:xfrm>
                <a:off x="743003" y="4451638"/>
                <a:ext cx="7657994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𝑔</m:t>
                          </m:r>
                        </m:num>
                        <m:den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9</m:t>
                          </m:r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𝜇</m:t>
                          </m:r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   →   </m:t>
                      </m:r>
                      <m:sSub>
                        <m:sSub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h</m:t>
                          </m:r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radPr>
                        <m:deg/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𝑐𝑜𝑛𝑠𝑡</m:t>
                          </m:r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28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ko-KR" sz="2800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ko-KR" altLang="en-US" sz="28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4BBF4F-6D89-4900-B38D-279FB3179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03" y="4451638"/>
                <a:ext cx="7657994" cy="12730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94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2" y="612727"/>
            <a:ext cx="2725444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3.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245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  <a:p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화산재 입자의 충돌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29869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/>
              <p:nvPr/>
            </p:nvSpPr>
            <p:spPr>
              <a:xfrm>
                <a:off x="7301534" y="354404"/>
                <a:ext cx="1170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𝑟</m:t>
                      </m:r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534" y="354404"/>
                <a:ext cx="117025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C2D6F4BE-8D4A-425B-BD65-56E81D60A869}"/>
              </a:ext>
            </a:extLst>
          </p:cNvPr>
          <p:cNvSpPr/>
          <p:nvPr/>
        </p:nvSpPr>
        <p:spPr>
          <a:xfrm>
            <a:off x="2048294" y="5314681"/>
            <a:ext cx="720096" cy="68219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</a:t>
            </a:r>
            <a:endParaRPr lang="ko-KR" altLang="en-US" sz="28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E3955-FB92-4167-B39B-E82D2D868E63}"/>
              </a:ext>
            </a:extLst>
          </p:cNvPr>
          <p:cNvSpPr txBox="1"/>
          <p:nvPr/>
        </p:nvSpPr>
        <p:spPr>
          <a:xfrm>
            <a:off x="1730913" y="5994161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높이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h,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시간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t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80A8805-03E3-48EC-BBA2-55B36B1A6161}"/>
              </a:ext>
            </a:extLst>
          </p:cNvPr>
          <p:cNvSpPr/>
          <p:nvPr/>
        </p:nvSpPr>
        <p:spPr>
          <a:xfrm>
            <a:off x="2048294" y="1504161"/>
            <a:ext cx="720096" cy="682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</a:t>
            </a:r>
            <a:endParaRPr lang="ko-KR" altLang="en-US" sz="28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14E709-2C75-463B-B0B4-422FDD5E06D2}"/>
              </a:ext>
            </a:extLst>
          </p:cNvPr>
          <p:cNvCxnSpPr>
            <a:cxnSpLocks/>
          </p:cNvCxnSpPr>
          <p:nvPr/>
        </p:nvCxnSpPr>
        <p:spPr>
          <a:xfrm>
            <a:off x="1295136" y="1845260"/>
            <a:ext cx="0" cy="393410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D7E554-3230-4183-B44C-EE18C1ABE919}"/>
                  </a:ext>
                </a:extLst>
              </p:cNvPr>
              <p:cNvSpPr txBox="1"/>
              <p:nvPr/>
            </p:nvSpPr>
            <p:spPr>
              <a:xfrm>
                <a:off x="397075" y="3601270"/>
                <a:ext cx="8068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</m:oMath>
                  </m:oMathPara>
                </a14:m>
                <a:endParaRPr lang="ko-KR" altLang="en-US" sz="2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D7E554-3230-4183-B44C-EE18C1ABE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75" y="3601270"/>
                <a:ext cx="8068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91A2A54-261B-4E83-8E40-774CE695E15C}"/>
              </a:ext>
            </a:extLst>
          </p:cNvPr>
          <p:cNvCxnSpPr>
            <a:stCxn id="19" idx="4"/>
          </p:cNvCxnSpPr>
          <p:nvPr/>
        </p:nvCxnSpPr>
        <p:spPr>
          <a:xfrm>
            <a:off x="2408342" y="2186359"/>
            <a:ext cx="0" cy="441882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8CBC96C0-8296-47F3-945F-DCD6815C51D7}"/>
              </a:ext>
            </a:extLst>
          </p:cNvPr>
          <p:cNvSpPr/>
          <p:nvPr/>
        </p:nvSpPr>
        <p:spPr>
          <a:xfrm>
            <a:off x="2791726" y="1606251"/>
            <a:ext cx="478018" cy="4780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r`</a:t>
            </a:r>
            <a:endParaRPr lang="ko-KR" altLang="en-US" sz="16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F6225B-6162-454E-AAB0-B379BB7D905D}"/>
              </a:ext>
            </a:extLst>
          </p:cNvPr>
          <p:cNvSpPr/>
          <p:nvPr/>
        </p:nvSpPr>
        <p:spPr>
          <a:xfrm>
            <a:off x="2791726" y="4219992"/>
            <a:ext cx="478018" cy="4780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r`</a:t>
            </a:r>
            <a:endParaRPr lang="ko-KR" altLang="en-US" sz="16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4D3C83-45DC-4CDE-B673-161B5F29CE3D}"/>
              </a:ext>
            </a:extLst>
          </p:cNvPr>
          <p:cNvSpPr/>
          <p:nvPr/>
        </p:nvSpPr>
        <p:spPr>
          <a:xfrm>
            <a:off x="2791726" y="5416771"/>
            <a:ext cx="478018" cy="4780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r`</a:t>
            </a:r>
            <a:endParaRPr lang="ko-KR" altLang="en-US" sz="16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99A4198-60A6-4877-88B2-C6C3F326C071}"/>
              </a:ext>
            </a:extLst>
          </p:cNvPr>
          <p:cNvSpPr/>
          <p:nvPr/>
        </p:nvSpPr>
        <p:spPr>
          <a:xfrm>
            <a:off x="2791726" y="2803030"/>
            <a:ext cx="478018" cy="4780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r`</a:t>
            </a:r>
            <a:endParaRPr lang="ko-KR" altLang="en-US" sz="16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5205567-F8EF-4A2F-8425-A9A8A605C11F}"/>
              </a:ext>
            </a:extLst>
          </p:cNvPr>
          <p:cNvCxnSpPr>
            <a:cxnSpLocks/>
          </p:cNvCxnSpPr>
          <p:nvPr/>
        </p:nvCxnSpPr>
        <p:spPr>
          <a:xfrm>
            <a:off x="3036232" y="2084269"/>
            <a:ext cx="0" cy="32303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AF75362-90B5-4B9B-959B-0CE9F8F6CAAC}"/>
              </a:ext>
            </a:extLst>
          </p:cNvPr>
          <p:cNvCxnSpPr>
            <a:cxnSpLocks/>
          </p:cNvCxnSpPr>
          <p:nvPr/>
        </p:nvCxnSpPr>
        <p:spPr>
          <a:xfrm>
            <a:off x="3036232" y="4698010"/>
            <a:ext cx="0" cy="3230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FCBC11-09D7-4C72-8508-CDBBD361EF82}"/>
              </a:ext>
            </a:extLst>
          </p:cNvPr>
          <p:cNvCxnSpPr>
            <a:cxnSpLocks/>
          </p:cNvCxnSpPr>
          <p:nvPr/>
        </p:nvCxnSpPr>
        <p:spPr>
          <a:xfrm>
            <a:off x="3594453" y="1845260"/>
            <a:ext cx="0" cy="126192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BCAB77-9F0A-4F48-A23F-007F4F083290}"/>
                  </a:ext>
                </a:extLst>
              </p:cNvPr>
              <p:cNvSpPr txBox="1"/>
              <p:nvPr/>
            </p:nvSpPr>
            <p:spPr>
              <a:xfrm>
                <a:off x="3699634" y="2291556"/>
                <a:ext cx="8802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</m:oMath>
                  </m:oMathPara>
                </a14:m>
                <a:endParaRPr lang="ko-KR" altLang="en-US" sz="2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BCAB77-9F0A-4F48-A23F-007F4F08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634" y="2291556"/>
                <a:ext cx="8802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원통형 33">
            <a:extLst>
              <a:ext uri="{FF2B5EF4-FFF2-40B4-BE49-F238E27FC236}">
                <a16:creationId xmlns:a16="http://schemas.microsoft.com/office/drawing/2014/main" id="{F109CE5C-AB7B-4E1D-A714-FE42CC6A0454}"/>
              </a:ext>
            </a:extLst>
          </p:cNvPr>
          <p:cNvSpPr/>
          <p:nvPr/>
        </p:nvSpPr>
        <p:spPr>
          <a:xfrm>
            <a:off x="1730913" y="2868557"/>
            <a:ext cx="1305272" cy="2942056"/>
          </a:xfrm>
          <a:prstGeom prst="can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9837CB5-B617-4F0F-9DD6-810EACA4B21B}"/>
                  </a:ext>
                </a:extLst>
              </p:cNvPr>
              <p:cNvSpPr/>
              <p:nvPr/>
            </p:nvSpPr>
            <p:spPr>
              <a:xfrm>
                <a:off x="5028492" y="4559376"/>
                <a:ext cx="2492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𝑁</m:t>
                          </m:r>
                        </m:sub>
                        <m:sup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𝑒</m:t>
                          </m:r>
                        </m:sup>
                      </m:sSubSup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(</m:t>
                      </m:r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𝑟</m:t>
                      </m:r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)=</m:t>
                      </m:r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𝑟</m:t>
                      </m:r>
                      <m:sSub>
                        <m:sSubPr>
                          <m:ctrlPr>
                            <a:rPr lang="en-US" altLang="ko-KR" sz="24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4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24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 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9837CB5-B617-4F0F-9DD6-810EACA4B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492" y="4559376"/>
                <a:ext cx="249279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149D0B-9AB8-491D-A0EC-025C3F719B7C}"/>
                  </a:ext>
                </a:extLst>
              </p:cNvPr>
              <p:cNvSpPr txBox="1"/>
              <p:nvPr/>
            </p:nvSpPr>
            <p:spPr>
              <a:xfrm>
                <a:off x="3936078" y="3672543"/>
                <a:ext cx="4677626" cy="667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naryPr>
                        <m:sub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sup>
                        <m:e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𝜋</m:t>
                          </m:r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𝑟</m:t>
                                  </m:r>
                                  <m:r>
                                    <a:rPr lang="en-US" altLang="ko-KR" sz="20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sz="2000" b="0" i="1" smtClean="0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b="0" i="1" smtClean="0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ko-KR" sz="2000" b="0" i="1" smtClean="0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2000" b="0" i="1" smtClean="0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b="0" i="1" smtClean="0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ko-KR" sz="2000" b="0" i="1" smtClean="0">
                                          <a:ln>
                                            <a:solidFill>
                                              <a:schemeClr val="bg1">
                                                <a:alpha val="0"/>
                                              </a:schemeClr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  <a:ea typeface="-윤고딕330" panose="02030504000101010101" pitchFamily="18" charset="-127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0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𝑑𝑟</m:t>
                          </m:r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ko-KR" altLang="en-US" sz="20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7149D0B-9AB8-491D-A0EC-025C3F719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78" y="3672543"/>
                <a:ext cx="4677626" cy="667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31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BE9CAE-EA26-4EAD-9BFC-F21964020CC5}"/>
                  </a:ext>
                </a:extLst>
              </p:cNvPr>
              <p:cNvSpPr txBox="1"/>
              <p:nvPr/>
            </p:nvSpPr>
            <p:spPr>
              <a:xfrm>
                <a:off x="3493629" y="1106429"/>
                <a:ext cx="896078" cy="1769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5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}</m:t>
                      </m:r>
                    </m:oMath>
                  </m:oMathPara>
                </a14:m>
                <a:endParaRPr lang="ko-KR" altLang="en-US" sz="115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BE9CAE-EA26-4EAD-9BFC-F21964020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629" y="1106429"/>
                <a:ext cx="896078" cy="1769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8899FD9-11A5-4116-A205-C074FE01BB38}"/>
              </a:ext>
            </a:extLst>
          </p:cNvPr>
          <p:cNvCxnSpPr>
            <a:cxnSpLocks/>
          </p:cNvCxnSpPr>
          <p:nvPr/>
        </p:nvCxnSpPr>
        <p:spPr>
          <a:xfrm>
            <a:off x="3095841" y="2025756"/>
            <a:ext cx="0" cy="700342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282" y="612727"/>
            <a:ext cx="2725444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3.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245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  <a:p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화산재 입자의 충돌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29869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/>
              <p:nvPr/>
            </p:nvSpPr>
            <p:spPr>
              <a:xfrm>
                <a:off x="7301534" y="354404"/>
                <a:ext cx="1170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𝑟</m:t>
                      </m:r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534" y="354404"/>
                <a:ext cx="117025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C2D6F4BE-8D4A-425B-BD65-56E81D60A869}"/>
              </a:ext>
            </a:extLst>
          </p:cNvPr>
          <p:cNvSpPr/>
          <p:nvPr/>
        </p:nvSpPr>
        <p:spPr>
          <a:xfrm>
            <a:off x="2048294" y="4698010"/>
            <a:ext cx="587893" cy="55695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</a:t>
            </a:r>
            <a:endParaRPr lang="ko-KR" altLang="en-US" sz="28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80A8805-03E3-48EC-BBA2-55B36B1A6161}"/>
              </a:ext>
            </a:extLst>
          </p:cNvPr>
          <p:cNvSpPr/>
          <p:nvPr/>
        </p:nvSpPr>
        <p:spPr>
          <a:xfrm>
            <a:off x="2048294" y="2506834"/>
            <a:ext cx="587893" cy="5569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</a:t>
            </a:r>
            <a:endParaRPr lang="ko-KR" altLang="en-US" sz="28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14E709-2C75-463B-B0B4-422FDD5E06D2}"/>
              </a:ext>
            </a:extLst>
          </p:cNvPr>
          <p:cNvCxnSpPr>
            <a:cxnSpLocks/>
          </p:cNvCxnSpPr>
          <p:nvPr/>
        </p:nvCxnSpPr>
        <p:spPr>
          <a:xfrm>
            <a:off x="1295136" y="2726098"/>
            <a:ext cx="0" cy="23110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D7E554-3230-4183-B44C-EE18C1ABE919}"/>
                  </a:ext>
                </a:extLst>
              </p:cNvPr>
              <p:cNvSpPr txBox="1"/>
              <p:nvPr/>
            </p:nvSpPr>
            <p:spPr>
              <a:xfrm>
                <a:off x="397075" y="3601270"/>
                <a:ext cx="8068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</m:oMath>
                  </m:oMathPara>
                </a14:m>
                <a:endParaRPr lang="ko-KR" altLang="en-US" sz="2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D7E554-3230-4183-B44C-EE18C1ABE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75" y="3601270"/>
                <a:ext cx="8068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91A2A54-261B-4E83-8E40-774CE695E15C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2342241" y="3063787"/>
            <a:ext cx="1" cy="47801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D84D3C83-45DC-4CDE-B673-161B5F29CE3D}"/>
              </a:ext>
            </a:extLst>
          </p:cNvPr>
          <p:cNvSpPr/>
          <p:nvPr/>
        </p:nvSpPr>
        <p:spPr>
          <a:xfrm>
            <a:off x="2658378" y="4533713"/>
            <a:ext cx="885545" cy="88554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r`</a:t>
            </a:r>
            <a:endParaRPr lang="ko-KR" altLang="en-US" sz="36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99A4198-60A6-4877-88B2-C6C3F326C071}"/>
              </a:ext>
            </a:extLst>
          </p:cNvPr>
          <p:cNvSpPr/>
          <p:nvPr/>
        </p:nvSpPr>
        <p:spPr>
          <a:xfrm>
            <a:off x="2653065" y="2342533"/>
            <a:ext cx="885553" cy="88555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r`</a:t>
            </a:r>
            <a:endParaRPr lang="ko-KR" altLang="en-US" sz="36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FCBC11-09D7-4C72-8508-CDBBD361EF82}"/>
              </a:ext>
            </a:extLst>
          </p:cNvPr>
          <p:cNvCxnSpPr>
            <a:cxnSpLocks/>
          </p:cNvCxnSpPr>
          <p:nvPr/>
        </p:nvCxnSpPr>
        <p:spPr>
          <a:xfrm>
            <a:off x="3807517" y="2708678"/>
            <a:ext cx="0" cy="362997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BCAB77-9F0A-4F48-A23F-007F4F083290}"/>
                  </a:ext>
                </a:extLst>
              </p:cNvPr>
              <p:cNvSpPr txBox="1"/>
              <p:nvPr/>
            </p:nvSpPr>
            <p:spPr>
              <a:xfrm>
                <a:off x="3953726" y="4339001"/>
                <a:ext cx="8802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  <m:r>
                            <a:rPr lang="en-US" altLang="ko-KR" sz="2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′</m:t>
                          </m:r>
                        </m:e>
                      </m:d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</m:oMath>
                  </m:oMathPara>
                </a14:m>
                <a:endParaRPr lang="ko-KR" altLang="en-US" sz="2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BCAB77-9F0A-4F48-A23F-007F4F08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726" y="4339001"/>
                <a:ext cx="8802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타원 28">
            <a:extLst>
              <a:ext uri="{FF2B5EF4-FFF2-40B4-BE49-F238E27FC236}">
                <a16:creationId xmlns:a16="http://schemas.microsoft.com/office/drawing/2014/main" id="{DE446369-4D6A-421D-B5F1-1F38F5C62C98}"/>
              </a:ext>
            </a:extLst>
          </p:cNvPr>
          <p:cNvSpPr/>
          <p:nvPr/>
        </p:nvSpPr>
        <p:spPr>
          <a:xfrm>
            <a:off x="2653065" y="5743926"/>
            <a:ext cx="885553" cy="88555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r`</a:t>
            </a:r>
            <a:endParaRPr lang="ko-KR" altLang="en-US" sz="36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3AE631-DDE4-405A-9B9C-C2208D024F6A}"/>
              </a:ext>
            </a:extLst>
          </p:cNvPr>
          <p:cNvSpPr/>
          <p:nvPr/>
        </p:nvSpPr>
        <p:spPr>
          <a:xfrm>
            <a:off x="2658378" y="1128505"/>
            <a:ext cx="885545" cy="88554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r`</a:t>
            </a:r>
            <a:endParaRPr lang="ko-KR" altLang="en-US" sz="3600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714D7E0-FB70-49CB-B3D1-51B9EC28FBAD}"/>
              </a:ext>
            </a:extLst>
          </p:cNvPr>
          <p:cNvCxnSpPr>
            <a:cxnSpLocks/>
          </p:cNvCxnSpPr>
          <p:nvPr/>
        </p:nvCxnSpPr>
        <p:spPr>
          <a:xfrm>
            <a:off x="3095841" y="3228086"/>
            <a:ext cx="0" cy="70034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원통형 33">
            <a:extLst>
              <a:ext uri="{FF2B5EF4-FFF2-40B4-BE49-F238E27FC236}">
                <a16:creationId xmlns:a16="http://schemas.microsoft.com/office/drawing/2014/main" id="{F109CE5C-AB7B-4E1D-A714-FE42CC6A0454}"/>
              </a:ext>
            </a:extLst>
          </p:cNvPr>
          <p:cNvSpPr/>
          <p:nvPr/>
        </p:nvSpPr>
        <p:spPr>
          <a:xfrm>
            <a:off x="1510623" y="4741051"/>
            <a:ext cx="1585214" cy="1678564"/>
          </a:xfrm>
          <a:prstGeom prst="can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9FB08F-CD4A-427E-A6BF-5B34B7D5F173}"/>
                  </a:ext>
                </a:extLst>
              </p:cNvPr>
              <p:cNvSpPr txBox="1"/>
              <p:nvPr/>
            </p:nvSpPr>
            <p:spPr>
              <a:xfrm>
                <a:off x="4315453" y="1863293"/>
                <a:ext cx="30200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9FB08F-CD4A-427E-A6BF-5B34B7D5F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53" y="1863293"/>
                <a:ext cx="302005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F1E592-F35A-4042-8BDA-49545BCBFF0D}"/>
                  </a:ext>
                </a:extLst>
              </p:cNvPr>
              <p:cNvSpPr txBox="1"/>
              <p:nvPr/>
            </p:nvSpPr>
            <p:spPr>
              <a:xfrm>
                <a:off x="5121813" y="5352429"/>
                <a:ext cx="29526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28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F1E592-F35A-4042-8BDA-49545BCBF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813" y="5352429"/>
                <a:ext cx="295260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6E5FFF3-9DCC-4356-9DE1-200EF3C63910}"/>
                  </a:ext>
                </a:extLst>
              </p:cNvPr>
              <p:cNvSpPr txBox="1"/>
              <p:nvPr/>
            </p:nvSpPr>
            <p:spPr>
              <a:xfrm>
                <a:off x="4802773" y="2492597"/>
                <a:ext cx="37852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  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32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6E5FFF3-9DCC-4356-9DE1-200EF3C63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73" y="2492597"/>
                <a:ext cx="3785267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6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 animBg="1"/>
      <p:bldP spid="40" grpId="0"/>
      <p:bldP spid="41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95E5A86-29DC-4670-9878-4170A2D4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48" y="3806607"/>
            <a:ext cx="6639119" cy="9144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D64AE0-EFE9-4D41-919C-1E849336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15" y="4914767"/>
            <a:ext cx="7011008" cy="9876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6282" y="612727"/>
            <a:ext cx="2725444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3.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245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  <a:p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화산재 입자의 충돌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29869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/>
              <p:nvPr/>
            </p:nvSpPr>
            <p:spPr>
              <a:xfrm>
                <a:off x="7301534" y="354404"/>
                <a:ext cx="1170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𝑟</m:t>
                      </m:r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534" y="354404"/>
                <a:ext cx="117025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379413C-7FBA-4DE8-ACC8-5DB75AAD6D70}"/>
                  </a:ext>
                </a:extLst>
              </p:cNvPr>
              <p:cNvSpPr/>
              <p:nvPr/>
            </p:nvSpPr>
            <p:spPr>
              <a:xfrm>
                <a:off x="1208920" y="1729864"/>
                <a:ext cx="2460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8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379413C-7FBA-4DE8-ACC8-5DB75AAD6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920" y="1729864"/>
                <a:ext cx="24607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EFDD8A9-68EF-4F87-A6C7-43C928DBF57D}"/>
                  </a:ext>
                </a:extLst>
              </p:cNvPr>
              <p:cNvSpPr/>
              <p:nvPr/>
            </p:nvSpPr>
            <p:spPr>
              <a:xfrm>
                <a:off x="5433135" y="1729864"/>
                <a:ext cx="25373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8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800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sz="2800" i="1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8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2800" i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EFDD8A9-68EF-4F87-A6C7-43C928DBF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35" y="1729864"/>
                <a:ext cx="253736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EF13D73-54F9-4A6E-B79A-92EBC084E099}"/>
              </a:ext>
            </a:extLst>
          </p:cNvPr>
          <p:cNvCxnSpPr>
            <a:cxnSpLocks/>
          </p:cNvCxnSpPr>
          <p:nvPr/>
        </p:nvCxnSpPr>
        <p:spPr>
          <a:xfrm>
            <a:off x="3705170" y="1991474"/>
            <a:ext cx="169245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BEDC40-4E20-45EC-A07F-6E7428B5AC58}"/>
              </a:ext>
            </a:extLst>
          </p:cNvPr>
          <p:cNvSpPr txBox="1"/>
          <p:nvPr/>
        </p:nvSpPr>
        <p:spPr>
          <a:xfrm>
            <a:off x="3925423" y="1545198"/>
            <a:ext cx="12519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서울한강체 EB" panose="02020603020101020101" pitchFamily="18" charset="-127"/>
                <a:ea typeface="서울한강체 EB" panose="02020603020101020101" pitchFamily="18" charset="-127"/>
              </a:rPr>
              <a:t>minimum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F59E62-B65D-439A-ABAD-CD88F89E98DB}"/>
                  </a:ext>
                </a:extLst>
              </p:cNvPr>
              <p:cNvSpPr txBox="1"/>
              <p:nvPr/>
            </p:nvSpPr>
            <p:spPr>
              <a:xfrm>
                <a:off x="1677958" y="2438924"/>
                <a:ext cx="15226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F59E62-B65D-439A-ABAD-CD88F89E9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58" y="2438924"/>
                <a:ext cx="1522661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C01AA-45FE-437B-A8EA-EC7416B58D59}"/>
                  </a:ext>
                </a:extLst>
              </p:cNvPr>
              <p:cNvSpPr txBox="1"/>
              <p:nvPr/>
            </p:nvSpPr>
            <p:spPr>
              <a:xfrm>
                <a:off x="5943383" y="2438924"/>
                <a:ext cx="15226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C01AA-45FE-437B-A8EA-EC7416B58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383" y="2438924"/>
                <a:ext cx="1522660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892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831B9A81-C714-4BDA-BF08-9349B7B0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911" y="4363134"/>
            <a:ext cx="7242676" cy="9693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BDCEE8-BFB1-4DA6-89B6-2E4DEA38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3" y="3300237"/>
            <a:ext cx="8504657" cy="9327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6281" y="612727"/>
            <a:ext cx="2632531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3.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245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  <a:p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입자 간 전하 교환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29869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/>
              <p:nvPr/>
            </p:nvSpPr>
            <p:spPr>
              <a:xfrm>
                <a:off x="1998618" y="2321635"/>
                <a:ext cx="1170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𝑟</m:t>
                      </m:r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7080AB-7D96-4A6C-B09E-0A0D7E32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18" y="2321635"/>
                <a:ext cx="117025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8CE699-0B02-4F3E-8B6B-0D1B1E5C8A33}"/>
                  </a:ext>
                </a:extLst>
              </p:cNvPr>
              <p:cNvSpPr txBox="1"/>
              <p:nvPr/>
            </p:nvSpPr>
            <p:spPr>
              <a:xfrm>
                <a:off x="1998618" y="1572069"/>
                <a:ext cx="11702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&lt;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𝑟</m:t>
                      </m:r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8CE699-0B02-4F3E-8B6B-0D1B1E5C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18" y="1572069"/>
                <a:ext cx="117025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09F23FC-9B24-4B97-91CF-981E8E01D37D}"/>
              </a:ext>
            </a:extLst>
          </p:cNvPr>
          <p:cNvCxnSpPr>
            <a:cxnSpLocks/>
          </p:cNvCxnSpPr>
          <p:nvPr/>
        </p:nvCxnSpPr>
        <p:spPr>
          <a:xfrm flipV="1">
            <a:off x="3439644" y="1818290"/>
            <a:ext cx="728422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C06D1C1-FFF5-4F52-A493-07AFAB2E2169}"/>
              </a:ext>
            </a:extLst>
          </p:cNvPr>
          <p:cNvCxnSpPr>
            <a:cxnSpLocks/>
          </p:cNvCxnSpPr>
          <p:nvPr/>
        </p:nvCxnSpPr>
        <p:spPr>
          <a:xfrm flipV="1">
            <a:off x="3439644" y="2567855"/>
            <a:ext cx="728422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BF16A4-82C5-4150-85E9-153B82189C6E}"/>
              </a:ext>
            </a:extLst>
          </p:cNvPr>
          <p:cNvSpPr txBox="1"/>
          <p:nvPr/>
        </p:nvSpPr>
        <p:spPr>
          <a:xfrm>
            <a:off x="4438835" y="1602913"/>
            <a:ext cx="29591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서울한강체 EB" panose="02020603020101020101" pitchFamily="18" charset="-127"/>
                <a:ea typeface="서울한강체 EB" panose="02020603020101020101" pitchFamily="18" charset="-127"/>
              </a:rPr>
              <a:t>Negative charging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B6DD4F-CE03-4419-BA94-BB51F97C16D3}"/>
              </a:ext>
            </a:extLst>
          </p:cNvPr>
          <p:cNvSpPr txBox="1"/>
          <p:nvPr/>
        </p:nvSpPr>
        <p:spPr>
          <a:xfrm>
            <a:off x="4438835" y="2352411"/>
            <a:ext cx="279563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서울한강체 EB" panose="02020603020101020101" pitchFamily="18" charset="-127"/>
                <a:ea typeface="서울한강체 EB" panose="02020603020101020101" pitchFamily="18" charset="-127"/>
              </a:rPr>
              <a:t>Positive charging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04AE17B-9387-4CED-9DCA-9A10132DF375}"/>
                  </a:ext>
                </a:extLst>
              </p:cNvPr>
              <p:cNvSpPr/>
              <p:nvPr/>
            </p:nvSpPr>
            <p:spPr>
              <a:xfrm>
                <a:off x="4879782" y="5756970"/>
                <a:ext cx="2922210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2800" i="1">
                            <a:ln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-윤고딕330" panose="02030504000101010101" pitchFamily="18" charset="-127"/>
                          </a:rPr>
                        </m:ctrlPr>
                      </m:accPr>
                      <m:e>
                        <m:r>
                          <a:rPr lang="en-US" altLang="ko-KR" sz="2800" i="1">
                            <a:ln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-윤고딕330" panose="02030504000101010101" pitchFamily="18" charset="-127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altLang="ko-KR" sz="2800" dirty="0">
                    <a:latin typeface="서울남산체 B" panose="02020603020101020101" pitchFamily="18" charset="-127"/>
                    <a:ea typeface="서울남산체 B" panose="02020603020101020101" pitchFamily="18" charset="-127"/>
                  </a:rPr>
                  <a:t>:  </a:t>
                </a:r>
                <a:r>
                  <a:rPr lang="ko-KR" altLang="en-US" sz="2800" dirty="0">
                    <a:latin typeface="서울남산체 B" panose="02020603020101020101" pitchFamily="18" charset="-127"/>
                    <a:ea typeface="서울남산체 B" panose="02020603020101020101" pitchFamily="18" charset="-127"/>
                  </a:rPr>
                  <a:t>전하 교환 효율</a:t>
                </a:r>
                <a:endParaRPr lang="ko-KR" altLang="en-US" dirty="0">
                  <a:latin typeface="서울남산체 B" panose="02020603020101020101" pitchFamily="18" charset="-127"/>
                  <a:ea typeface="서울남산체 B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04AE17B-9387-4CED-9DCA-9A10132DF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782" y="5756970"/>
                <a:ext cx="2922210" cy="530915"/>
              </a:xfrm>
              <a:prstGeom prst="rect">
                <a:avLst/>
              </a:prstGeom>
              <a:blipFill>
                <a:blip r:embed="rId7"/>
                <a:stretch>
                  <a:fillRect t="-10345" r="-3125" b="-3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CCC1EB8-AB6A-4383-A7F0-F4195828780C}"/>
                  </a:ext>
                </a:extLst>
              </p:cNvPr>
              <p:cNvSpPr/>
              <p:nvPr/>
            </p:nvSpPr>
            <p:spPr>
              <a:xfrm>
                <a:off x="1230980" y="5756970"/>
                <a:ext cx="29370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𝑒</m:t>
                      </m:r>
                      <m:r>
                        <a:rPr lang="en-US" altLang="ko-KR" sz="2800" b="0" i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=1.6</m:t>
                      </m:r>
                      <m:r>
                        <a:rPr lang="en-US" altLang="ko-KR" sz="2800" b="0" i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sz="28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28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altLang="ko-KR" sz="2800" b="0" i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CCC1EB8-AB6A-4383-A7F0-F41958287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980" y="5756970"/>
                <a:ext cx="29370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55312" y="1257304"/>
            <a:ext cx="3816571" cy="1156112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5924" y="2743369"/>
            <a:ext cx="289534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Background</a:t>
            </a:r>
          </a:p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Research Plan</a:t>
            </a:r>
          </a:p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</a:p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</a:p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Discussion</a:t>
            </a:r>
          </a:p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Limits</a:t>
            </a:r>
          </a:p>
          <a:p>
            <a:pPr marL="457200" indent="-457200">
              <a:buAutoNum type="arabicPeriod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Reference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42517" y="1419861"/>
            <a:ext cx="324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CONTENTS</a:t>
            </a:r>
            <a:endParaRPr lang="ko-KR" altLang="en-US" sz="4800" b="1" dirty="0">
              <a:solidFill>
                <a:schemeClr val="bg1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29869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5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1" y="612727"/>
            <a:ext cx="3582441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3.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245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  <a:p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286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전기장 계산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무한 평면 가정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FBA8F-C29E-449C-8627-7D7537B77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2" t="5653" r="25990" b="5472"/>
          <a:stretch/>
        </p:blipFill>
        <p:spPr>
          <a:xfrm>
            <a:off x="773631" y="1653347"/>
            <a:ext cx="4695014" cy="3555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3AC9-EB20-433F-BB38-133816D15A92}"/>
                  </a:ext>
                </a:extLst>
              </p:cNvPr>
              <p:cNvSpPr txBox="1"/>
              <p:nvPr/>
            </p:nvSpPr>
            <p:spPr>
              <a:xfrm>
                <a:off x="5686148" y="2796130"/>
                <a:ext cx="2072490" cy="1269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𝐸</m:t>
                      </m:r>
                      <m:r>
                        <a:rPr lang="en-US" altLang="ko-KR" sz="4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4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4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𝜎</m:t>
                          </m:r>
                        </m:num>
                        <m:den>
                          <m:r>
                            <a:rPr lang="en-US" altLang="ko-KR" sz="44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sz="4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sz="44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4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3D3AC9-EB20-433F-BB38-133816D15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148" y="2796130"/>
                <a:ext cx="2072490" cy="1269963"/>
              </a:xfrm>
              <a:prstGeom prst="rect">
                <a:avLst/>
              </a:prstGeom>
              <a:blipFill>
                <a:blip r:embed="rId4"/>
                <a:stretch>
                  <a:fillRect b="-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99C435-A35C-4F8C-93B6-E5BB2F14275B}"/>
                  </a:ext>
                </a:extLst>
              </p:cNvPr>
              <p:cNvSpPr txBox="1"/>
              <p:nvPr/>
            </p:nvSpPr>
            <p:spPr>
              <a:xfrm>
                <a:off x="2020917" y="5426081"/>
                <a:ext cx="51021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i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-윤고딕330" panose="02030504000101010101" pitchFamily="18" charset="-127"/>
                      </a:rPr>
                      <m:t>𝜎</m:t>
                    </m:r>
                    <m:r>
                      <a:rPr lang="en-US" altLang="ko-KR" sz="3200" i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-윤고딕330" panose="02030504000101010101" pitchFamily="18" charset="-127"/>
                      </a:rPr>
                      <m:t> </m:t>
                    </m:r>
                  </m:oMath>
                </a14:m>
                <a:r>
                  <a:rPr lang="en-US" altLang="ko-KR" sz="3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서울남산체 B" panose="02020603020101020101" pitchFamily="18" charset="-127"/>
                    <a:ea typeface="서울남산체 B" panose="02020603020101020101" pitchFamily="18" charset="-127"/>
                  </a:rPr>
                  <a:t>: </a:t>
                </a:r>
                <a:r>
                  <a:rPr lang="ko-KR" altLang="en-US" sz="3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서울남산체 B" panose="02020603020101020101" pitchFamily="18" charset="-127"/>
                    <a:ea typeface="서울남산체 B" panose="02020603020101020101" pitchFamily="18" charset="-127"/>
                  </a:rPr>
                  <a:t>면 전하 밀도</a:t>
                </a:r>
                <a:r>
                  <a:rPr lang="en-US" altLang="ko-KR" sz="3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서울남산체 B" panose="02020603020101020101" pitchFamily="18" charset="-127"/>
                    <a:ea typeface="서울남산체 B" panose="02020603020101020101" pitchFamily="18" charset="-127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30" panose="02030504000101010101" pitchFamily="18" charset="-127"/>
                          </a:rPr>
                        </m:ctrlPr>
                      </m:sSubPr>
                      <m:e>
                        <m:r>
                          <a:rPr lang="en-US" altLang="ko-KR" sz="3200" i="1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30" panose="02030504000101010101" pitchFamily="18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3200" i="1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30" panose="02030504000101010101" pitchFamily="18" charset="-127"/>
                          </a:rPr>
                          <m:t>0</m:t>
                        </m:r>
                      </m:sub>
                    </m:sSub>
                    <m:r>
                      <a:rPr lang="en-US" altLang="ko-KR" sz="3200" i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-윤고딕330" panose="02030504000101010101" pitchFamily="18" charset="-127"/>
                      </a:rPr>
                      <m:t> </m:t>
                    </m:r>
                  </m:oMath>
                </a14:m>
                <a:r>
                  <a:rPr lang="en-US" altLang="ko-KR" sz="3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서울남산체 B" panose="02020603020101020101" pitchFamily="18" charset="-127"/>
                    <a:ea typeface="서울남산체 B" panose="02020603020101020101" pitchFamily="18" charset="-127"/>
                  </a:rPr>
                  <a:t>: </a:t>
                </a:r>
                <a:r>
                  <a:rPr lang="ko-KR" altLang="en-US" sz="3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서울남산체 B" panose="02020603020101020101" pitchFamily="18" charset="-127"/>
                    <a:ea typeface="서울남산체 B" panose="02020603020101020101" pitchFamily="18" charset="-127"/>
                  </a:rPr>
                  <a:t>유전율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99C435-A35C-4F8C-93B6-E5BB2F14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17" y="5426081"/>
                <a:ext cx="510216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0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179DC81-2975-4EEC-8B32-A19B40A0ADF8}"/>
                  </a:ext>
                </a:extLst>
              </p:cNvPr>
              <p:cNvSpPr/>
              <p:nvPr/>
            </p:nvSpPr>
            <p:spPr>
              <a:xfrm>
                <a:off x="3450477" y="4072868"/>
                <a:ext cx="5435525" cy="1060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naryPr>
                        <m:sub>
                          <m:r>
                            <a:rPr lang="en-US" altLang="ko-KR" sz="28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8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h</m:t>
                          </m:r>
                        </m:sup>
                        <m:e>
                          <m:nary>
                            <m:naryPr>
                              <m:ctrlP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sz="2800" b="0" i="1" smtClean="0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𝑟</m:t>
                                  </m:r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h</m:t>
                                  </m:r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𝑑𝑟</m:t>
                              </m:r>
                            </m:e>
                          </m:nary>
                          <m:r>
                            <a:rPr lang="en-US" altLang="ko-KR" sz="28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𝑑h</m:t>
                          </m:r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179DC81-2975-4EEC-8B32-A19B40A0A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477" y="4072868"/>
                <a:ext cx="5435525" cy="1060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450C5CE0-9124-42ED-9D32-8B869C21AC68}"/>
              </a:ext>
            </a:extLst>
          </p:cNvPr>
          <p:cNvSpPr/>
          <p:nvPr/>
        </p:nvSpPr>
        <p:spPr>
          <a:xfrm>
            <a:off x="699698" y="3243416"/>
            <a:ext cx="1827010" cy="547343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6281" y="612727"/>
            <a:ext cx="3582441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3.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245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Modeling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  <a:p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286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전기장 계산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무한 평면 가정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원통형 45">
            <a:extLst>
              <a:ext uri="{FF2B5EF4-FFF2-40B4-BE49-F238E27FC236}">
                <a16:creationId xmlns:a16="http://schemas.microsoft.com/office/drawing/2014/main" id="{D8870AEF-708B-41C9-BD5B-C1AD76697305}"/>
              </a:ext>
            </a:extLst>
          </p:cNvPr>
          <p:cNvSpPr/>
          <p:nvPr/>
        </p:nvSpPr>
        <p:spPr>
          <a:xfrm>
            <a:off x="699698" y="2193555"/>
            <a:ext cx="1827010" cy="3194409"/>
          </a:xfrm>
          <a:prstGeom prst="can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9EA411C-6628-4921-9EF7-F0CB71EE0771}"/>
              </a:ext>
            </a:extLst>
          </p:cNvPr>
          <p:cNvCxnSpPr/>
          <p:nvPr/>
        </p:nvCxnSpPr>
        <p:spPr>
          <a:xfrm>
            <a:off x="1335306" y="3517087"/>
            <a:ext cx="0" cy="124134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5D10E14-0FA0-4EE5-820A-2CBCDBE4AC66}"/>
              </a:ext>
            </a:extLst>
          </p:cNvPr>
          <p:cNvCxnSpPr>
            <a:cxnSpLocks/>
          </p:cNvCxnSpPr>
          <p:nvPr/>
        </p:nvCxnSpPr>
        <p:spPr>
          <a:xfrm flipV="1">
            <a:off x="1864807" y="2920753"/>
            <a:ext cx="0" cy="59633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C93DCB-7863-4447-A97B-E08CAA92AEE5}"/>
                  </a:ext>
                </a:extLst>
              </p:cNvPr>
              <p:cNvSpPr txBox="1"/>
              <p:nvPr/>
            </p:nvSpPr>
            <p:spPr>
              <a:xfrm>
                <a:off x="3252714" y="2079136"/>
                <a:ext cx="12627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𝐸</m:t>
                      </m:r>
                      <m:d>
                        <m:d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h</m:t>
                          </m:r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C93DCB-7863-4447-A97B-E08CAA92A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714" y="2079136"/>
                <a:ext cx="12627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9D53C60-6A2E-4416-AF01-3DE26885DE26}"/>
              </a:ext>
            </a:extLst>
          </p:cNvPr>
          <p:cNvCxnSpPr>
            <a:cxnSpLocks/>
          </p:cNvCxnSpPr>
          <p:nvPr/>
        </p:nvCxnSpPr>
        <p:spPr>
          <a:xfrm>
            <a:off x="2734562" y="3520153"/>
            <a:ext cx="0" cy="9048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4D75ED3-739E-4DB7-918E-004B7938CCB9}"/>
                  </a:ext>
                </a:extLst>
              </p:cNvPr>
              <p:cNvSpPr/>
              <p:nvPr/>
            </p:nvSpPr>
            <p:spPr>
              <a:xfrm>
                <a:off x="1884416" y="2762134"/>
                <a:ext cx="642292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𝑢𝑝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4D75ED3-739E-4DB7-918E-004B7938C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416" y="2762134"/>
                <a:ext cx="642292" cy="4237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9276417-9805-4B21-8DA2-C32628C1E9B4}"/>
                  </a:ext>
                </a:extLst>
              </p:cNvPr>
              <p:cNvSpPr/>
              <p:nvPr/>
            </p:nvSpPr>
            <p:spPr>
              <a:xfrm>
                <a:off x="1352144" y="4528332"/>
                <a:ext cx="9092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𝑑𝑜𝑤𝑛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9276417-9805-4B21-8DA2-C32628C1E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144" y="4528332"/>
                <a:ext cx="90928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F857D8C-62C1-4999-818F-53A587199768}"/>
                  </a:ext>
                </a:extLst>
              </p:cNvPr>
              <p:cNvSpPr/>
              <p:nvPr/>
            </p:nvSpPr>
            <p:spPr>
              <a:xfrm>
                <a:off x="2741372" y="4191027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F857D8C-62C1-4999-818F-53A587199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372" y="4191027"/>
                <a:ext cx="70910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26B379E-8291-4188-9803-1AC4F1F37836}"/>
                  </a:ext>
                </a:extLst>
              </p:cNvPr>
              <p:cNvSpPr/>
              <p:nvPr/>
            </p:nvSpPr>
            <p:spPr>
              <a:xfrm>
                <a:off x="3328390" y="2785611"/>
                <a:ext cx="5435525" cy="1060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h</m:t>
                          </m:r>
                        </m:sub>
                        <m:sup>
                          <m:r>
                            <a:rPr lang="en-US" altLang="ko-KR" sz="2800" i="1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trlP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naryPr>
                            <m:sub>
                              <m:r>
                                <a:rPr lang="en-US" altLang="ko-KR" sz="2800" b="0" i="1" smtClean="0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sz="2800" b="0" i="1" smtClean="0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𝑟</m:t>
                                  </m:r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h</m:t>
                                  </m:r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𝑑𝑟</m:t>
                              </m:r>
                            </m:e>
                          </m:nary>
                          <m:r>
                            <a:rPr lang="en-US" altLang="ko-KR" sz="2800" b="0" i="1" smtClean="0">
                              <a:ln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𝑑h</m:t>
                          </m:r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26B379E-8291-4188-9803-1AC4F1F37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390" y="2785611"/>
                <a:ext cx="5435525" cy="1060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998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4070710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4.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74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시간에 따른 높이 별 전기장 계산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C8D1C5-804E-4C76-AF2C-8C6962945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41"/>
          <a:stretch/>
        </p:blipFill>
        <p:spPr>
          <a:xfrm>
            <a:off x="705102" y="1952928"/>
            <a:ext cx="5855496" cy="411229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80A34A2-6282-425D-AE7F-773472D22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59" r="33939"/>
          <a:stretch/>
        </p:blipFill>
        <p:spPr>
          <a:xfrm>
            <a:off x="4572000" y="1952928"/>
            <a:ext cx="4098395" cy="3160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562C44-26FF-4E29-8C90-EC07269FE687}"/>
                  </a:ext>
                </a:extLst>
              </p:cNvPr>
              <p:cNvSpPr txBox="1"/>
              <p:nvPr/>
            </p:nvSpPr>
            <p:spPr>
              <a:xfrm>
                <a:off x="7209009" y="381894"/>
                <a:ext cx="12627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𝐸</m:t>
                      </m:r>
                      <m:d>
                        <m:d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h</m:t>
                          </m:r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562C44-26FF-4E29-8C90-EC07269FE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009" y="381894"/>
                <a:ext cx="12627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DF462F-F838-4F82-A1B8-B484B2173201}"/>
                  </a:ext>
                </a:extLst>
              </p:cNvPr>
              <p:cNvSpPr txBox="1"/>
              <p:nvPr/>
            </p:nvSpPr>
            <p:spPr>
              <a:xfrm>
                <a:off x="6679722" y="942385"/>
                <a:ext cx="19906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0&lt;</m:t>
                      </m:r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h</m:t>
                      </m:r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&lt;10</m:t>
                      </m:r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𝑘𝑚</m:t>
                      </m:r>
                    </m:oMath>
                  </m:oMathPara>
                </a14:m>
                <a:endParaRPr lang="ko-KR" altLang="en-US" sz="2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DF462F-F838-4F82-A1B8-B484B2173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22" y="942385"/>
                <a:ext cx="19906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372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4070710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4.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74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시간에 따른 높이 별 전기장 계산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562C44-26FF-4E29-8C90-EC07269FE687}"/>
                  </a:ext>
                </a:extLst>
              </p:cNvPr>
              <p:cNvSpPr txBox="1"/>
              <p:nvPr/>
            </p:nvSpPr>
            <p:spPr>
              <a:xfrm>
                <a:off x="7209009" y="381894"/>
                <a:ext cx="12627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𝐸</m:t>
                      </m:r>
                      <m:d>
                        <m:d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h</m:t>
                          </m:r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562C44-26FF-4E29-8C90-EC07269FE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009" y="381894"/>
                <a:ext cx="126278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DF462F-F838-4F82-A1B8-B484B2173201}"/>
                  </a:ext>
                </a:extLst>
              </p:cNvPr>
              <p:cNvSpPr txBox="1"/>
              <p:nvPr/>
            </p:nvSpPr>
            <p:spPr>
              <a:xfrm>
                <a:off x="6679722" y="942385"/>
                <a:ext cx="19906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0&lt;</m:t>
                      </m:r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h</m:t>
                      </m:r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&lt;10</m:t>
                      </m:r>
                      <m:r>
                        <a:rPr lang="en-US" altLang="ko-KR" sz="24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𝑘𝑚</m:t>
                      </m:r>
                    </m:oMath>
                  </m:oMathPara>
                </a14:m>
                <a:endParaRPr lang="ko-KR" altLang="en-US" sz="2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DF462F-F838-4F82-A1B8-B484B2173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22" y="942385"/>
                <a:ext cx="19906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F657AF4-7FD2-4742-9583-2110ECA52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76" y="1950419"/>
            <a:ext cx="4070710" cy="2742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4C87C5-3804-43CA-BFFB-619C572637E3}"/>
                  </a:ext>
                </a:extLst>
              </p:cNvPr>
              <p:cNvSpPr txBox="1"/>
              <p:nvPr/>
            </p:nvSpPr>
            <p:spPr>
              <a:xfrm>
                <a:off x="4953739" y="2890907"/>
                <a:ext cx="33015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𝑡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=1 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𝑚𝑖𝑛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, …, 60 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𝑚𝑖𝑛</m:t>
                      </m:r>
                    </m:oMath>
                  </m:oMathPara>
                </a14:m>
                <a:endParaRPr lang="ko-KR" altLang="en-US" sz="28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4C87C5-3804-43CA-BFFB-619C5726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739" y="2890907"/>
                <a:ext cx="330154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FD44BC-B0F9-48AE-9FA6-7B9998C8162F}"/>
                  </a:ext>
                </a:extLst>
              </p:cNvPr>
              <p:cNvSpPr txBox="1"/>
              <p:nvPr/>
            </p:nvSpPr>
            <p:spPr>
              <a:xfrm>
                <a:off x="2851282" y="5216459"/>
                <a:ext cx="39664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𝑅𝑒𝑠𝑢𝑙𝑡𝑠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𝐸𝑓𝑓𝑖𝑐𝑖𝑒𝑛𝑐𝑦</m:t>
                      </m:r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FD44BC-B0F9-48AE-9FA6-7B9998C8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282" y="5216459"/>
                <a:ext cx="3966407" cy="492443"/>
              </a:xfrm>
              <a:prstGeom prst="rect">
                <a:avLst/>
              </a:prstGeom>
              <a:blipFill>
                <a:blip r:embed="rId7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984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3555805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4.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번개 생성 조건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임계 전기장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79D7D3-1F95-47D1-812B-4659E15069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1" y="1711282"/>
            <a:ext cx="4533991" cy="4533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6AA30-A17E-4C7B-98ED-B2C71EB5C7DE}"/>
                  </a:ext>
                </a:extLst>
              </p:cNvPr>
              <p:cNvSpPr txBox="1"/>
              <p:nvPr/>
            </p:nvSpPr>
            <p:spPr>
              <a:xfrm>
                <a:off x="5130531" y="2592168"/>
                <a:ext cx="3475888" cy="836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𝑡h</m:t>
                          </m:r>
                        </m:sub>
                      </m:sSub>
                      <m:r>
                        <a:rPr lang="en-US" altLang="ko-KR" sz="32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sz="32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ln>
                                    <a:solidFill>
                                      <a:schemeClr val="bg1">
                                        <a:alpha val="0"/>
                                      </a:schemeClr>
                                    </a:solidFill>
                                  </a:ln>
                                  <a:latin typeface="Cambria Math" panose="02040503050406030204" pitchFamily="18" charset="0"/>
                                  <a:ea typeface="-윤고딕330" panose="02030504000101010101" pitchFamily="18" charset="-127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32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32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ko-KR" sz="3200" b="0" i="1" smtClean="0">
                                      <a:ln>
                                        <a:solidFill>
                                          <a:schemeClr val="bg1">
                                            <a:alpha val="0"/>
                                          </a:schemeClr>
                                        </a:solidFill>
                                      </a:ln>
                                      <a:latin typeface="Cambria Math" panose="02040503050406030204" pitchFamily="18" charset="0"/>
                                      <a:ea typeface="-윤고딕330" panose="02030504000101010101" pitchFamily="18" charset="-127"/>
                                    </a:rPr>
                                    <m:t>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32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6AA30-A17E-4C7B-98ED-B2C71EB5C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531" y="2592168"/>
                <a:ext cx="3475888" cy="836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66B440-89D0-4B01-829E-D3ED55F70CE1}"/>
                  </a:ext>
                </a:extLst>
              </p:cNvPr>
              <p:cNvSpPr txBox="1"/>
              <p:nvPr/>
            </p:nvSpPr>
            <p:spPr>
              <a:xfrm>
                <a:off x="5612779" y="3898791"/>
                <a:ext cx="25113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=400 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𝑘𝑉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/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𝑚</m:t>
                      </m:r>
                    </m:oMath>
                  </m:oMathPara>
                </a14:m>
                <a:endParaRPr lang="ko-KR" altLang="en-US" sz="28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66B440-89D0-4B01-829E-D3ED55F70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779" y="3898791"/>
                <a:ext cx="251139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E9077C-1196-4EDB-A53A-D9ADDB365FB9}"/>
                  </a:ext>
                </a:extLst>
              </p:cNvPr>
              <p:cNvSpPr txBox="1"/>
              <p:nvPr/>
            </p:nvSpPr>
            <p:spPr>
              <a:xfrm>
                <a:off x="5931616" y="4584025"/>
                <a:ext cx="18737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𝐻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=8.5 </m:t>
                      </m:r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𝑘𝑚</m:t>
                      </m:r>
                    </m:oMath>
                  </m:oMathPara>
                </a14:m>
                <a:endParaRPr lang="ko-KR" altLang="en-US" sz="28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E9077C-1196-4EDB-A53A-D9ADDB365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16" y="4584025"/>
                <a:ext cx="187371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308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3831013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4.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전기장 분포의 시간 변화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05CBC8-5FA4-440E-B2A8-F670B01BD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02" y="1312286"/>
            <a:ext cx="531439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61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4.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7DB39-CE87-4150-A6E3-F6451E46A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71" y="1311155"/>
            <a:ext cx="5316658" cy="53166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8B3821-2185-4458-9DE1-70CF1BF4825C}"/>
              </a:ext>
            </a:extLst>
          </p:cNvPr>
          <p:cNvSpPr/>
          <p:nvPr/>
        </p:nvSpPr>
        <p:spPr>
          <a:xfrm>
            <a:off x="66284" y="612727"/>
            <a:ext cx="3831013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C3296-7AA7-4584-85A7-CD12F5F1278C}"/>
              </a:ext>
            </a:extLst>
          </p:cNvPr>
          <p:cNvSpPr txBox="1"/>
          <p:nvPr/>
        </p:nvSpPr>
        <p:spPr>
          <a:xfrm>
            <a:off x="266613" y="674282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전기장 분포의 시간 변화</a:t>
            </a:r>
          </a:p>
        </p:txBody>
      </p:sp>
    </p:spTree>
    <p:extLst>
      <p:ext uri="{BB962C8B-B14F-4D97-AF65-F5344CB8AC3E}">
        <p14:creationId xmlns:p14="http://schemas.microsoft.com/office/powerpoint/2010/main" val="3672784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3304563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4.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959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화산성 번개의 생성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F05433-EA36-4D9A-B5E4-AF5CCCC007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4" y="1542633"/>
            <a:ext cx="4938037" cy="493803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2C79B77-8655-43C4-B154-3057F491502F}"/>
              </a:ext>
            </a:extLst>
          </p:cNvPr>
          <p:cNvSpPr/>
          <p:nvPr/>
        </p:nvSpPr>
        <p:spPr>
          <a:xfrm>
            <a:off x="1207363" y="1828800"/>
            <a:ext cx="1455938" cy="32847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73687D-D447-499B-BB84-6B84EFCBB6F3}"/>
              </a:ext>
            </a:extLst>
          </p:cNvPr>
          <p:cNvSpPr/>
          <p:nvPr/>
        </p:nvSpPr>
        <p:spPr>
          <a:xfrm>
            <a:off x="3370847" y="1993037"/>
            <a:ext cx="1167529" cy="310496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9E6FBF2-88BD-4827-BF3A-0312DC1F36A8}"/>
              </a:ext>
            </a:extLst>
          </p:cNvPr>
          <p:cNvSpPr txBox="1">
            <a:spLocks/>
          </p:cNvSpPr>
          <p:nvPr/>
        </p:nvSpPr>
        <p:spPr>
          <a:xfrm>
            <a:off x="5245922" y="2475814"/>
            <a:ext cx="3383219" cy="237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Plume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top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에서의 번개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lvl="1" algn="l"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작은 규모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lvl="1" algn="l"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Middle plume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에서의 번개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altLang="ko-KR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</a:t>
            </a:r>
            <a:r>
              <a:rPr lang="ko-KR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큰 규모</a:t>
            </a:r>
            <a:endParaRPr lang="en-US" altLang="ko-KR" sz="1800" dirty="0">
              <a:solidFill>
                <a:prstClr val="black">
                  <a:lumMod val="65000"/>
                  <a:lumOff val="35000"/>
                </a:prst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153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3796185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4.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59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번개의 생성과 전하 교환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BE102B-9F18-4AB0-85A0-989463946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00" y="1378794"/>
            <a:ext cx="5163200" cy="51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25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3796185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4.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59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번개의 생성과 전하 교환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BE102B-9F18-4AB0-85A0-989463946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00" y="1378794"/>
            <a:ext cx="5163200" cy="51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2" y="612727"/>
            <a:ext cx="3742238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1.</a:t>
            </a:r>
            <a:endParaRPr kumimoji="0" lang="ko-KR" altLang="en-US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96352" y="6078645"/>
            <a:ext cx="94958" cy="432000"/>
          </a:xfrm>
          <a:prstGeom prst="rect">
            <a:avLst/>
          </a:prstGeom>
          <a:solidFill>
            <a:srgbClr val="FF3B3B"/>
          </a:solidFill>
          <a:ln>
            <a:solidFill>
              <a:srgbClr val="FF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3352" y="6078645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2010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년 아이슬란드 화산 폭발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Background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3330" y="1370919"/>
            <a:ext cx="8199408" cy="4476428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408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화산에서도 번개가 나타난다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?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39161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Volcanic lightning above Eyjafjallajokull in Iceland during a 2010 eruption. Image appears courtesy of Sigurdur Stefnisson.">
            <a:extLst>
              <a:ext uri="{FF2B5EF4-FFF2-40B4-BE49-F238E27FC236}">
                <a16:creationId xmlns:a16="http://schemas.microsoft.com/office/drawing/2014/main" id="{63E9D127-A653-4DB1-8539-C6C31A130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" b="9591"/>
          <a:stretch/>
        </p:blipFill>
        <p:spPr bwMode="auto">
          <a:xfrm>
            <a:off x="551692" y="1441943"/>
            <a:ext cx="8024139" cy="433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641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3796185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4.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59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번개의 생성과 전하 교환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BE102B-9F18-4AB0-85A0-989463946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00" y="1378794"/>
            <a:ext cx="5163200" cy="51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4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3796185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4.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59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번개의 생성과 전하 교환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39E597-EBBE-4250-982C-D6D4F74447DC}"/>
              </a:ext>
            </a:extLst>
          </p:cNvPr>
          <p:cNvGrpSpPr/>
          <p:nvPr/>
        </p:nvGrpSpPr>
        <p:grpSpPr>
          <a:xfrm>
            <a:off x="887030" y="1388305"/>
            <a:ext cx="3684970" cy="5162358"/>
            <a:chOff x="551520" y="1388305"/>
            <a:chExt cx="3684970" cy="51623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B6526D-42D0-4027-91F0-87EA90ECD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02"/>
            <a:stretch/>
          </p:blipFill>
          <p:spPr>
            <a:xfrm>
              <a:off x="551520" y="1388305"/>
              <a:ext cx="3684970" cy="17207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1D7924-57B2-450B-B79C-2503BF5DD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02"/>
            <a:stretch/>
          </p:blipFill>
          <p:spPr>
            <a:xfrm>
              <a:off x="551520" y="3109091"/>
              <a:ext cx="3684970" cy="17207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1D6389-90B8-43B9-8E0F-54B02A541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02"/>
            <a:stretch/>
          </p:blipFill>
          <p:spPr>
            <a:xfrm>
              <a:off x="551520" y="4829877"/>
              <a:ext cx="3684970" cy="1720786"/>
            </a:xfrm>
            <a:prstGeom prst="rect">
              <a:avLst/>
            </a:prstGeom>
          </p:spPr>
        </p:pic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4D2E285-671E-4680-8621-E59A74276BD6}"/>
              </a:ext>
            </a:extLst>
          </p:cNvPr>
          <p:cNvSpPr txBox="1">
            <a:spLocks/>
          </p:cNvSpPr>
          <p:nvPr/>
        </p:nvSpPr>
        <p:spPr>
          <a:xfrm>
            <a:off x="4572000" y="2517456"/>
            <a:ext cx="3595456" cy="2904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번개 생성이 빠를수록 더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높은 전하 교환 효율을 요구함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빨리 만들어진 번개일수록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</a:b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높은 고도에서 생성됨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.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</a:b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(Middle plume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번개 기준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)</a:t>
            </a:r>
            <a:endParaRPr lang="en-US" altLang="ko-KR" sz="1800" dirty="0">
              <a:solidFill>
                <a:prstClr val="black">
                  <a:lumMod val="65000"/>
                  <a:lumOff val="35000"/>
                </a:prst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929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3919790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4.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Simulation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3650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실제 관측에서의 번개 생성 시간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457BF7-E2C0-485B-8420-D9D51FF1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49" y="1613456"/>
            <a:ext cx="7557701" cy="47120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DFAEEC-0710-484F-B459-9CE2139DD68A}"/>
              </a:ext>
            </a:extLst>
          </p:cNvPr>
          <p:cNvSpPr/>
          <p:nvPr/>
        </p:nvSpPr>
        <p:spPr>
          <a:xfrm>
            <a:off x="3986074" y="4074850"/>
            <a:ext cx="2743200" cy="763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C6EFC3-6F0A-4C30-9683-335F32AFF3EE}"/>
              </a:ext>
            </a:extLst>
          </p:cNvPr>
          <p:cNvCxnSpPr/>
          <p:nvPr/>
        </p:nvCxnSpPr>
        <p:spPr>
          <a:xfrm>
            <a:off x="4305670" y="3355759"/>
            <a:ext cx="70133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E625B6-B2FE-426F-9CBE-C6AACF9CDDA7}"/>
              </a:ext>
            </a:extLst>
          </p:cNvPr>
          <p:cNvSpPr txBox="1"/>
          <p:nvPr/>
        </p:nvSpPr>
        <p:spPr>
          <a:xfrm>
            <a:off x="6902868" y="4271924"/>
            <a:ext cx="12743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서울남산체 B" panose="02020603020101020101" pitchFamily="18" charset="-127"/>
                <a:ea typeface="서울남산체 B" panose="02020603020101020101" pitchFamily="18" charset="-127"/>
              </a:rPr>
              <a:t>10 ~ 20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서울남산체 B" panose="02020603020101020101" pitchFamily="18" charset="-127"/>
                <a:ea typeface="서울남산체 B" panose="02020603020101020101" pitchFamily="18" charset="-127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2624596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3456406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5.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Discussion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2" y="674282"/>
            <a:ext cx="325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30</a:t>
            </a:r>
            <a:r>
              <a:rPr lang="ko-KR" altLang="en-US" sz="2000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분 뒤 입자들의 분포는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?</a:t>
            </a:r>
            <a:endParaRPr lang="en-US" altLang="ko-KR" sz="2000" dirty="0">
              <a:solidFill>
                <a:schemeClr val="bg1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3ADE29-F252-4914-982A-EB8496A682A3}"/>
              </a:ext>
            </a:extLst>
          </p:cNvPr>
          <p:cNvSpPr txBox="1">
            <a:spLocks/>
          </p:cNvSpPr>
          <p:nvPr/>
        </p:nvSpPr>
        <p:spPr>
          <a:xfrm>
            <a:off x="568170" y="1679232"/>
            <a:ext cx="7989903" cy="425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반지름이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6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µm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인 화산재는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30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분 동안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1000m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이동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서울남산체 B" panose="02020603020101020101" pitchFamily="18" charset="-127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00000"/>
              </a:lnSpc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	 9~10km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에는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6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µm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이하의 화산재만 존재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서울남산체 B" panose="02020603020101020101" pitchFamily="18" charset="-127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반지름이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13µm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인 화산재는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30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분 동안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5000m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이동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서울남산체 B" panose="02020603020101020101" pitchFamily="18" charset="-127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00000"/>
              </a:lnSpc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	 5~10km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에는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13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µm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서울남산체 B" panose="02020603020101020101" pitchFamily="18" charset="-127"/>
                <a:cs typeface="Calibri" panose="020F0502020204030204" pitchFamily="34" charset="0"/>
                <a:sym typeface="Wingdings" panose="05000000000000000000" pitchFamily="2" charset="2"/>
              </a:rPr>
              <a:t>이하의 화산재만 존재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서울남산체 B" panose="02020603020101020101" pitchFamily="18" charset="-127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BCD0DE-D01E-43FF-B381-FB3CAD1F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7" y="3415807"/>
            <a:ext cx="4046694" cy="3242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607920-0215-4DF1-96E1-C7E478678510}"/>
                  </a:ext>
                </a:extLst>
              </p:cNvPr>
              <p:cNvSpPr txBox="1"/>
              <p:nvPr/>
            </p:nvSpPr>
            <p:spPr>
              <a:xfrm>
                <a:off x="1194911" y="3773942"/>
                <a:ext cx="2472343" cy="87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</m:d>
                      <m:r>
                        <a:rPr lang="en-US" altLang="ko-KR" sz="2800" b="0" i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30" panose="02030504000101010101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2</m:t>
                          </m:r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𝑔</m:t>
                          </m:r>
                        </m:num>
                        <m:den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9</m:t>
                          </m:r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𝜇</m:t>
                          </m:r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28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8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-윤고딕33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607920-0215-4DF1-96E1-C7E478678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911" y="3773942"/>
                <a:ext cx="2472343" cy="8769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B59766A-3041-40AA-BDD6-00023948F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403" y="532964"/>
            <a:ext cx="2338388" cy="1943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B432C4-ACBD-44FB-BE78-9079A5B1B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403" y="2802391"/>
            <a:ext cx="2388593" cy="19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12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2416681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5.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Discussion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94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전하량과 전기장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174576" y="6401921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3ADE29-F252-4914-982A-EB8496A682A3}"/>
              </a:ext>
            </a:extLst>
          </p:cNvPr>
          <p:cNvSpPr txBox="1">
            <a:spLocks/>
          </p:cNvSpPr>
          <p:nvPr/>
        </p:nvSpPr>
        <p:spPr>
          <a:xfrm>
            <a:off x="568170" y="1679232"/>
            <a:ext cx="7989903" cy="425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작은 입자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(+)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전하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큰 입자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(-)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전하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전하량이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(+)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인 고도에서 중간 부분이 전하량이 최대이나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   전기장은 가장 아래층에서 최대 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일정 층 이하로는 수많은 마찰로 전하량이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0</a:t>
            </a:r>
          </a:p>
          <a:p>
            <a:pPr algn="l">
              <a:lnSpc>
                <a:spcPct val="100000"/>
              </a:lnSpc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0E297-658D-4F68-A575-44C05227885E}"/>
              </a:ext>
            </a:extLst>
          </p:cNvPr>
          <p:cNvSpPr txBox="1"/>
          <p:nvPr/>
        </p:nvSpPr>
        <p:spPr>
          <a:xfrm>
            <a:off x="3650760" y="1756291"/>
            <a:ext cx="466878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높은 곳에서는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(-)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전하의 유입 없이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(+)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전하만 남아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위쪽에서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먼저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threshold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이상으로 전위차가 커짐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  <a:sym typeface="Wingdings" panose="05000000000000000000" pitchFamily="2" charset="2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662A43A-2E64-4C0C-9B42-6A2001A93EA5}"/>
              </a:ext>
            </a:extLst>
          </p:cNvPr>
          <p:cNvCxnSpPr/>
          <p:nvPr/>
        </p:nvCxnSpPr>
        <p:spPr>
          <a:xfrm>
            <a:off x="2855313" y="2113642"/>
            <a:ext cx="6673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그림 262">
            <a:extLst>
              <a:ext uri="{FF2B5EF4-FFF2-40B4-BE49-F238E27FC236}">
                <a16:creationId xmlns:a16="http://schemas.microsoft.com/office/drawing/2014/main" id="{E243CB83-546D-488E-85C2-E89A9298E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03" y="3986596"/>
            <a:ext cx="2724187" cy="2724187"/>
          </a:xfrm>
          <a:prstGeom prst="rect">
            <a:avLst/>
          </a:prstGeom>
        </p:spPr>
      </p:pic>
      <p:pic>
        <p:nvPicPr>
          <p:cNvPr id="6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D310BC3C-CCA1-4BAA-BAB8-07598BAA5B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7" y="3990883"/>
            <a:ext cx="2724187" cy="272418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69C723-9F01-4C2C-91D5-3484DFB379F9}"/>
              </a:ext>
            </a:extLst>
          </p:cNvPr>
          <p:cNvGrpSpPr/>
          <p:nvPr/>
        </p:nvGrpSpPr>
        <p:grpSpPr>
          <a:xfrm>
            <a:off x="6014503" y="3824340"/>
            <a:ext cx="1865868" cy="362663"/>
            <a:chOff x="6014503" y="3838617"/>
            <a:chExt cx="1865868" cy="362663"/>
          </a:xfrm>
        </p:grpSpPr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6A627893-E615-4C6C-98DE-F3B737A9FC1C}"/>
                </a:ext>
              </a:extLst>
            </p:cNvPr>
            <p:cNvSpPr/>
            <p:nvPr/>
          </p:nvSpPr>
          <p:spPr>
            <a:xfrm>
              <a:off x="601450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09DAF5D2-0102-40F8-ACE5-E7F494DCBCC6}"/>
                </a:ext>
              </a:extLst>
            </p:cNvPr>
            <p:cNvSpPr/>
            <p:nvPr/>
          </p:nvSpPr>
          <p:spPr>
            <a:xfrm>
              <a:off x="622131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EEDC1CE3-96B0-46F4-8DF3-4D0186B5388E}"/>
                </a:ext>
              </a:extLst>
            </p:cNvPr>
            <p:cNvSpPr/>
            <p:nvPr/>
          </p:nvSpPr>
          <p:spPr>
            <a:xfrm>
              <a:off x="6430410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301BBAF6-37E7-4875-9638-C6B7FB1FEE5E}"/>
                </a:ext>
              </a:extLst>
            </p:cNvPr>
            <p:cNvSpPr/>
            <p:nvPr/>
          </p:nvSpPr>
          <p:spPr>
            <a:xfrm>
              <a:off x="6637220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E420F0C5-D7FE-4CFB-B52A-274E7AEFF5AD}"/>
                </a:ext>
              </a:extLst>
            </p:cNvPr>
            <p:cNvSpPr/>
            <p:nvPr/>
          </p:nvSpPr>
          <p:spPr>
            <a:xfrm>
              <a:off x="6845086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EB6942ED-0EDF-458B-B8F0-1D5473AA6528}"/>
                </a:ext>
              </a:extLst>
            </p:cNvPr>
            <p:cNvSpPr/>
            <p:nvPr/>
          </p:nvSpPr>
          <p:spPr>
            <a:xfrm>
              <a:off x="7051896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BC3C42E8-4968-4BBA-9383-B05BD696520A}"/>
                </a:ext>
              </a:extLst>
            </p:cNvPr>
            <p:cNvSpPr/>
            <p:nvPr/>
          </p:nvSpPr>
          <p:spPr>
            <a:xfrm>
              <a:off x="726099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2E68F42E-5F1D-4667-B118-DCB7B36972E9}"/>
                </a:ext>
              </a:extLst>
            </p:cNvPr>
            <p:cNvSpPr/>
            <p:nvPr/>
          </p:nvSpPr>
          <p:spPr>
            <a:xfrm>
              <a:off x="746780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CE877AA7-04F4-4261-9AED-270FCC029A22}"/>
                </a:ext>
              </a:extLst>
            </p:cNvPr>
            <p:cNvSpPr/>
            <p:nvPr/>
          </p:nvSpPr>
          <p:spPr>
            <a:xfrm>
              <a:off x="7680307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785ADB89-35C1-4D87-9E5A-D130C3815870}"/>
                </a:ext>
              </a:extLst>
            </p:cNvPr>
            <p:cNvSpPr/>
            <p:nvPr/>
          </p:nvSpPr>
          <p:spPr>
            <a:xfrm>
              <a:off x="601450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D49056EF-C5C9-49D0-8F5F-D0301F6DA8DE}"/>
                </a:ext>
              </a:extLst>
            </p:cNvPr>
            <p:cNvSpPr/>
            <p:nvPr/>
          </p:nvSpPr>
          <p:spPr>
            <a:xfrm>
              <a:off x="622131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DB0D0122-9BC2-4D68-96B1-0E2C9686BA9B}"/>
                </a:ext>
              </a:extLst>
            </p:cNvPr>
            <p:cNvSpPr/>
            <p:nvPr/>
          </p:nvSpPr>
          <p:spPr>
            <a:xfrm>
              <a:off x="6430410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00A5FE73-5D24-4786-8705-C1BEE17BC8A6}"/>
                </a:ext>
              </a:extLst>
            </p:cNvPr>
            <p:cNvSpPr/>
            <p:nvPr/>
          </p:nvSpPr>
          <p:spPr>
            <a:xfrm>
              <a:off x="6637220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097AA390-3E8B-4C81-9553-D1697DA22D97}"/>
                </a:ext>
              </a:extLst>
            </p:cNvPr>
            <p:cNvSpPr/>
            <p:nvPr/>
          </p:nvSpPr>
          <p:spPr>
            <a:xfrm>
              <a:off x="6845086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F1953A14-84DC-45C6-985B-CC8C2D97F0F7}"/>
                </a:ext>
              </a:extLst>
            </p:cNvPr>
            <p:cNvSpPr/>
            <p:nvPr/>
          </p:nvSpPr>
          <p:spPr>
            <a:xfrm>
              <a:off x="7051896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8A495CCF-240E-479A-9EF8-77C84705FAAA}"/>
                </a:ext>
              </a:extLst>
            </p:cNvPr>
            <p:cNvSpPr/>
            <p:nvPr/>
          </p:nvSpPr>
          <p:spPr>
            <a:xfrm>
              <a:off x="726099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3B24ED53-611B-428D-BF24-9A9AAD2D8333}"/>
                </a:ext>
              </a:extLst>
            </p:cNvPr>
            <p:cNvSpPr/>
            <p:nvPr/>
          </p:nvSpPr>
          <p:spPr>
            <a:xfrm>
              <a:off x="746780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4EDDD818-0D73-4A3C-8EE9-10E24783D2DD}"/>
                </a:ext>
              </a:extLst>
            </p:cNvPr>
            <p:cNvSpPr/>
            <p:nvPr/>
          </p:nvSpPr>
          <p:spPr>
            <a:xfrm>
              <a:off x="7680307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4" name="타원 283">
            <a:extLst>
              <a:ext uri="{FF2B5EF4-FFF2-40B4-BE49-F238E27FC236}">
                <a16:creationId xmlns:a16="http://schemas.microsoft.com/office/drawing/2014/main" id="{15F5F0C6-6F78-49FA-BE71-F41F75378DD3}"/>
              </a:ext>
            </a:extLst>
          </p:cNvPr>
          <p:cNvSpPr/>
          <p:nvPr/>
        </p:nvSpPr>
        <p:spPr>
          <a:xfrm>
            <a:off x="6796919" y="3840018"/>
            <a:ext cx="334486" cy="42668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5" name="원통형 284">
            <a:extLst>
              <a:ext uri="{FF2B5EF4-FFF2-40B4-BE49-F238E27FC236}">
                <a16:creationId xmlns:a16="http://schemas.microsoft.com/office/drawing/2014/main" id="{A6A7E50C-1C27-46BB-9995-94737F8C37F2}"/>
              </a:ext>
            </a:extLst>
          </p:cNvPr>
          <p:cNvSpPr/>
          <p:nvPr/>
        </p:nvSpPr>
        <p:spPr>
          <a:xfrm>
            <a:off x="6022282" y="3398521"/>
            <a:ext cx="1859121" cy="5016827"/>
          </a:xfrm>
          <a:prstGeom prst="can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20EE8B30-0CB0-4AF6-8BBA-FD770A819B14}"/>
              </a:ext>
            </a:extLst>
          </p:cNvPr>
          <p:cNvGrpSpPr/>
          <p:nvPr/>
        </p:nvGrpSpPr>
        <p:grpSpPr>
          <a:xfrm>
            <a:off x="6038312" y="4448230"/>
            <a:ext cx="1865868" cy="362663"/>
            <a:chOff x="6014503" y="3838617"/>
            <a:chExt cx="1865868" cy="362663"/>
          </a:xfrm>
        </p:grpSpPr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16540C6B-C11E-41F6-8877-E60FA5AABCE7}"/>
                </a:ext>
              </a:extLst>
            </p:cNvPr>
            <p:cNvSpPr/>
            <p:nvPr/>
          </p:nvSpPr>
          <p:spPr>
            <a:xfrm>
              <a:off x="601450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0E13D63A-9AA7-4EA4-85D3-AA86289C20D9}"/>
                </a:ext>
              </a:extLst>
            </p:cNvPr>
            <p:cNvSpPr/>
            <p:nvPr/>
          </p:nvSpPr>
          <p:spPr>
            <a:xfrm>
              <a:off x="622131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365C2E54-6156-4986-84EE-9D42B662C76C}"/>
                </a:ext>
              </a:extLst>
            </p:cNvPr>
            <p:cNvSpPr/>
            <p:nvPr/>
          </p:nvSpPr>
          <p:spPr>
            <a:xfrm>
              <a:off x="6430410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7782CE21-0E88-46E3-A6A5-38069D5D6E5F}"/>
                </a:ext>
              </a:extLst>
            </p:cNvPr>
            <p:cNvSpPr/>
            <p:nvPr/>
          </p:nvSpPr>
          <p:spPr>
            <a:xfrm>
              <a:off x="6637220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A1C15837-15F7-4CF5-8406-213025898DDC}"/>
                </a:ext>
              </a:extLst>
            </p:cNvPr>
            <p:cNvSpPr/>
            <p:nvPr/>
          </p:nvSpPr>
          <p:spPr>
            <a:xfrm>
              <a:off x="6845086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9" name="타원 338">
              <a:extLst>
                <a:ext uri="{FF2B5EF4-FFF2-40B4-BE49-F238E27FC236}">
                  <a16:creationId xmlns:a16="http://schemas.microsoft.com/office/drawing/2014/main" id="{0C44E9E7-3FC2-41B1-A9B9-10E33A93319A}"/>
                </a:ext>
              </a:extLst>
            </p:cNvPr>
            <p:cNvSpPr/>
            <p:nvPr/>
          </p:nvSpPr>
          <p:spPr>
            <a:xfrm>
              <a:off x="7051896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0" name="타원 339">
              <a:extLst>
                <a:ext uri="{FF2B5EF4-FFF2-40B4-BE49-F238E27FC236}">
                  <a16:creationId xmlns:a16="http://schemas.microsoft.com/office/drawing/2014/main" id="{F403AEDE-3626-492A-A7F2-10DA145E9A0A}"/>
                </a:ext>
              </a:extLst>
            </p:cNvPr>
            <p:cNvSpPr/>
            <p:nvPr/>
          </p:nvSpPr>
          <p:spPr>
            <a:xfrm>
              <a:off x="726099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1" name="타원 340">
              <a:extLst>
                <a:ext uri="{FF2B5EF4-FFF2-40B4-BE49-F238E27FC236}">
                  <a16:creationId xmlns:a16="http://schemas.microsoft.com/office/drawing/2014/main" id="{855C3863-BAD0-4268-B742-A3A191FC3B85}"/>
                </a:ext>
              </a:extLst>
            </p:cNvPr>
            <p:cNvSpPr/>
            <p:nvPr/>
          </p:nvSpPr>
          <p:spPr>
            <a:xfrm>
              <a:off x="746780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F7ECAA5C-4203-4A32-95F5-9694E6FAE82E}"/>
                </a:ext>
              </a:extLst>
            </p:cNvPr>
            <p:cNvSpPr/>
            <p:nvPr/>
          </p:nvSpPr>
          <p:spPr>
            <a:xfrm>
              <a:off x="7680307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EAC93ACF-CD9D-43CC-9906-1B1E295BBC5E}"/>
                </a:ext>
              </a:extLst>
            </p:cNvPr>
            <p:cNvSpPr/>
            <p:nvPr/>
          </p:nvSpPr>
          <p:spPr>
            <a:xfrm>
              <a:off x="601450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4" name="타원 343">
              <a:extLst>
                <a:ext uri="{FF2B5EF4-FFF2-40B4-BE49-F238E27FC236}">
                  <a16:creationId xmlns:a16="http://schemas.microsoft.com/office/drawing/2014/main" id="{42C353FA-DACB-49B8-977B-87E989681A25}"/>
                </a:ext>
              </a:extLst>
            </p:cNvPr>
            <p:cNvSpPr/>
            <p:nvPr/>
          </p:nvSpPr>
          <p:spPr>
            <a:xfrm>
              <a:off x="622131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5" name="타원 344">
              <a:extLst>
                <a:ext uri="{FF2B5EF4-FFF2-40B4-BE49-F238E27FC236}">
                  <a16:creationId xmlns:a16="http://schemas.microsoft.com/office/drawing/2014/main" id="{31FBC5A9-BC9A-41D0-91A0-0DD6F6011E6B}"/>
                </a:ext>
              </a:extLst>
            </p:cNvPr>
            <p:cNvSpPr/>
            <p:nvPr/>
          </p:nvSpPr>
          <p:spPr>
            <a:xfrm>
              <a:off x="6430410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352059F1-0A12-4D32-BF3E-84319AB40E0A}"/>
                </a:ext>
              </a:extLst>
            </p:cNvPr>
            <p:cNvSpPr/>
            <p:nvPr/>
          </p:nvSpPr>
          <p:spPr>
            <a:xfrm>
              <a:off x="6637220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7102AA09-9204-4C9A-88B1-BD27B764EEDB}"/>
                </a:ext>
              </a:extLst>
            </p:cNvPr>
            <p:cNvSpPr/>
            <p:nvPr/>
          </p:nvSpPr>
          <p:spPr>
            <a:xfrm>
              <a:off x="6845086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20C0AE52-CFCC-4A87-A061-4A8BC85964AC}"/>
                </a:ext>
              </a:extLst>
            </p:cNvPr>
            <p:cNvSpPr/>
            <p:nvPr/>
          </p:nvSpPr>
          <p:spPr>
            <a:xfrm>
              <a:off x="7051896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25DCE3D1-E47E-415C-8032-25D12CCE54DE}"/>
                </a:ext>
              </a:extLst>
            </p:cNvPr>
            <p:cNvSpPr/>
            <p:nvPr/>
          </p:nvSpPr>
          <p:spPr>
            <a:xfrm>
              <a:off x="726099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CF151FA1-050B-458C-BE26-41533F0697BC}"/>
                </a:ext>
              </a:extLst>
            </p:cNvPr>
            <p:cNvSpPr/>
            <p:nvPr/>
          </p:nvSpPr>
          <p:spPr>
            <a:xfrm>
              <a:off x="746780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0340356E-2115-4138-BF3C-35F74DC1C2B6}"/>
                </a:ext>
              </a:extLst>
            </p:cNvPr>
            <p:cNvSpPr/>
            <p:nvPr/>
          </p:nvSpPr>
          <p:spPr>
            <a:xfrm>
              <a:off x="7680307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2" name="그룹 351">
            <a:extLst>
              <a:ext uri="{FF2B5EF4-FFF2-40B4-BE49-F238E27FC236}">
                <a16:creationId xmlns:a16="http://schemas.microsoft.com/office/drawing/2014/main" id="{282E8062-ADBD-4A13-9BF6-C9AB1E16C333}"/>
              </a:ext>
            </a:extLst>
          </p:cNvPr>
          <p:cNvGrpSpPr/>
          <p:nvPr/>
        </p:nvGrpSpPr>
        <p:grpSpPr>
          <a:xfrm>
            <a:off x="6033548" y="5172125"/>
            <a:ext cx="1865868" cy="362663"/>
            <a:chOff x="6014503" y="3838617"/>
            <a:chExt cx="1865868" cy="362663"/>
          </a:xfrm>
        </p:grpSpPr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D276F384-3DC2-4AB1-9F49-8AEC9ABCB55F}"/>
                </a:ext>
              </a:extLst>
            </p:cNvPr>
            <p:cNvSpPr/>
            <p:nvPr/>
          </p:nvSpPr>
          <p:spPr>
            <a:xfrm>
              <a:off x="601450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E79C0DE8-8825-4FC9-ABF1-D008D8702958}"/>
                </a:ext>
              </a:extLst>
            </p:cNvPr>
            <p:cNvSpPr/>
            <p:nvPr/>
          </p:nvSpPr>
          <p:spPr>
            <a:xfrm>
              <a:off x="622131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F51CBBA2-3231-4F56-B4D6-32D0FFA1A429}"/>
                </a:ext>
              </a:extLst>
            </p:cNvPr>
            <p:cNvSpPr/>
            <p:nvPr/>
          </p:nvSpPr>
          <p:spPr>
            <a:xfrm>
              <a:off x="6430410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A96F30F4-3BDD-43EE-A569-892BB1BD5EDE}"/>
                </a:ext>
              </a:extLst>
            </p:cNvPr>
            <p:cNvSpPr/>
            <p:nvPr/>
          </p:nvSpPr>
          <p:spPr>
            <a:xfrm>
              <a:off x="6637220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3DA521C5-2177-46AB-BE85-CFF51C3FE0D1}"/>
                </a:ext>
              </a:extLst>
            </p:cNvPr>
            <p:cNvSpPr/>
            <p:nvPr/>
          </p:nvSpPr>
          <p:spPr>
            <a:xfrm>
              <a:off x="6845086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39A59294-4C11-4C6E-BF7A-50B908E4F600}"/>
                </a:ext>
              </a:extLst>
            </p:cNvPr>
            <p:cNvSpPr/>
            <p:nvPr/>
          </p:nvSpPr>
          <p:spPr>
            <a:xfrm>
              <a:off x="7051896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59AA87AC-BB21-404F-B89F-34BC2AA4E33D}"/>
                </a:ext>
              </a:extLst>
            </p:cNvPr>
            <p:cNvSpPr/>
            <p:nvPr/>
          </p:nvSpPr>
          <p:spPr>
            <a:xfrm>
              <a:off x="726099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5BE85813-E877-4B01-837E-45E469D2B924}"/>
                </a:ext>
              </a:extLst>
            </p:cNvPr>
            <p:cNvSpPr/>
            <p:nvPr/>
          </p:nvSpPr>
          <p:spPr>
            <a:xfrm>
              <a:off x="7467803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1" name="타원 360">
              <a:extLst>
                <a:ext uri="{FF2B5EF4-FFF2-40B4-BE49-F238E27FC236}">
                  <a16:creationId xmlns:a16="http://schemas.microsoft.com/office/drawing/2014/main" id="{FC68B391-753F-4908-B7EA-00D681F92D7A}"/>
                </a:ext>
              </a:extLst>
            </p:cNvPr>
            <p:cNvSpPr/>
            <p:nvPr/>
          </p:nvSpPr>
          <p:spPr>
            <a:xfrm>
              <a:off x="7680307" y="3838617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6AEBEECF-3789-4D63-BC49-8330BE6491BD}"/>
                </a:ext>
              </a:extLst>
            </p:cNvPr>
            <p:cNvSpPr/>
            <p:nvPr/>
          </p:nvSpPr>
          <p:spPr>
            <a:xfrm>
              <a:off x="601450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CF6FCF20-90BA-4911-BC07-EA18D2B8225C}"/>
                </a:ext>
              </a:extLst>
            </p:cNvPr>
            <p:cNvSpPr/>
            <p:nvPr/>
          </p:nvSpPr>
          <p:spPr>
            <a:xfrm>
              <a:off x="622131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B5218514-11C9-45E8-9CA8-DF0DCC717991}"/>
                </a:ext>
              </a:extLst>
            </p:cNvPr>
            <p:cNvSpPr/>
            <p:nvPr/>
          </p:nvSpPr>
          <p:spPr>
            <a:xfrm>
              <a:off x="6430410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A265C58D-0B2B-47D9-A868-548294284FFE}"/>
                </a:ext>
              </a:extLst>
            </p:cNvPr>
            <p:cNvSpPr/>
            <p:nvPr/>
          </p:nvSpPr>
          <p:spPr>
            <a:xfrm>
              <a:off x="6637220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F6304B8D-5D39-4962-B605-F597852C2CF9}"/>
                </a:ext>
              </a:extLst>
            </p:cNvPr>
            <p:cNvSpPr/>
            <p:nvPr/>
          </p:nvSpPr>
          <p:spPr>
            <a:xfrm>
              <a:off x="6845086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DADE454B-42B8-41EC-97FC-51D83CCB696B}"/>
                </a:ext>
              </a:extLst>
            </p:cNvPr>
            <p:cNvSpPr/>
            <p:nvPr/>
          </p:nvSpPr>
          <p:spPr>
            <a:xfrm>
              <a:off x="7051896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A8FECBE8-46F9-4DEB-BFC9-0D0F644B9A78}"/>
                </a:ext>
              </a:extLst>
            </p:cNvPr>
            <p:cNvSpPr/>
            <p:nvPr/>
          </p:nvSpPr>
          <p:spPr>
            <a:xfrm>
              <a:off x="726099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D07A2924-E2AE-4F04-AA6B-9EDD2685DC3D}"/>
                </a:ext>
              </a:extLst>
            </p:cNvPr>
            <p:cNvSpPr/>
            <p:nvPr/>
          </p:nvSpPr>
          <p:spPr>
            <a:xfrm>
              <a:off x="7467803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04D9F313-0E2D-42BD-A50B-B46D866DBE15}"/>
                </a:ext>
              </a:extLst>
            </p:cNvPr>
            <p:cNvSpPr/>
            <p:nvPr/>
          </p:nvSpPr>
          <p:spPr>
            <a:xfrm>
              <a:off x="7680307" y="3959505"/>
              <a:ext cx="200064" cy="2417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416B47BF-0BA3-41B9-8B50-F9231E68A623}"/>
              </a:ext>
            </a:extLst>
          </p:cNvPr>
          <p:cNvCxnSpPr>
            <a:cxnSpLocks/>
          </p:cNvCxnSpPr>
          <p:nvPr/>
        </p:nvCxnSpPr>
        <p:spPr>
          <a:xfrm flipV="1">
            <a:off x="8508962" y="3852165"/>
            <a:ext cx="0" cy="33483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B508EEB0-8A22-4A49-B171-FBC1E1D37EE4}"/>
                  </a:ext>
                </a:extLst>
              </p:cNvPr>
              <p:cNvSpPr/>
              <p:nvPr/>
            </p:nvSpPr>
            <p:spPr>
              <a:xfrm>
                <a:off x="8113959" y="3232480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</m:ctrlPr>
                        </m:sSubPr>
                        <m:e>
                          <m:r>
                            <a:rPr lang="en-US" altLang="ko-KR" sz="200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000" b="0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30" panose="02030504000101010101" pitchFamily="18" charset="-127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B508EEB0-8A22-4A49-B171-FBC1E1D37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959" y="3232480"/>
                <a:ext cx="70910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3" name="직선 화살표 연결선 382">
            <a:extLst>
              <a:ext uri="{FF2B5EF4-FFF2-40B4-BE49-F238E27FC236}">
                <a16:creationId xmlns:a16="http://schemas.microsoft.com/office/drawing/2014/main" id="{9E6BF6E3-3042-4732-9579-650D21B34239}"/>
              </a:ext>
            </a:extLst>
          </p:cNvPr>
          <p:cNvCxnSpPr>
            <a:cxnSpLocks/>
          </p:cNvCxnSpPr>
          <p:nvPr/>
        </p:nvCxnSpPr>
        <p:spPr>
          <a:xfrm>
            <a:off x="8508962" y="4506620"/>
            <a:ext cx="0" cy="5288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4" name="직선 화살표 연결선 383">
            <a:extLst>
              <a:ext uri="{FF2B5EF4-FFF2-40B4-BE49-F238E27FC236}">
                <a16:creationId xmlns:a16="http://schemas.microsoft.com/office/drawing/2014/main" id="{BF6B5CC5-CAFF-4B5F-B799-32568680B748}"/>
              </a:ext>
            </a:extLst>
          </p:cNvPr>
          <p:cNvCxnSpPr>
            <a:cxnSpLocks/>
          </p:cNvCxnSpPr>
          <p:nvPr/>
        </p:nvCxnSpPr>
        <p:spPr>
          <a:xfrm>
            <a:off x="8508962" y="5224516"/>
            <a:ext cx="0" cy="74635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5" name="타원 384">
            <a:extLst>
              <a:ext uri="{FF2B5EF4-FFF2-40B4-BE49-F238E27FC236}">
                <a16:creationId xmlns:a16="http://schemas.microsoft.com/office/drawing/2014/main" id="{BB1A813B-3388-4F46-A27F-F7D78992E4EE}"/>
              </a:ext>
            </a:extLst>
          </p:cNvPr>
          <p:cNvSpPr/>
          <p:nvPr/>
        </p:nvSpPr>
        <p:spPr>
          <a:xfrm>
            <a:off x="6589711" y="4279007"/>
            <a:ext cx="748903" cy="80111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+10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A91AC57C-61B6-4481-9DD5-3FD0E3BCC071}"/>
              </a:ext>
            </a:extLst>
          </p:cNvPr>
          <p:cNvSpPr/>
          <p:nvPr/>
        </p:nvSpPr>
        <p:spPr>
          <a:xfrm>
            <a:off x="6779762" y="5166605"/>
            <a:ext cx="334486" cy="42668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3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4009996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6.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Limits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2" y="674282"/>
            <a:ext cx="3875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한계 및 추가로 고려해야할 것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3ADE29-F252-4914-982A-EB8496A682A3}"/>
              </a:ext>
            </a:extLst>
          </p:cNvPr>
          <p:cNvSpPr txBox="1">
            <a:spLocks/>
          </p:cNvSpPr>
          <p:nvPr/>
        </p:nvSpPr>
        <p:spPr>
          <a:xfrm>
            <a:off x="568170" y="1679232"/>
            <a:ext cx="8336679" cy="425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중력에 의한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deposition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만 고려하였음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.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수증기에 의한 효과를 고려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수증기는 극성으로 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얼음으로 상이 바뀌면 큰 영향을 미칠 수 있음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  <a:sym typeface="Wingdings" panose="05000000000000000000" pitchFamily="2" charset="2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분화구에서 직접 방출되는 전하 등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external source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를 고려하지 않음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관측의 한계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화산폭발 시의 분화구 바로 위라는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extreme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환경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		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화산으로부터 떨어져 있는 지점의 데이터에서 추정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814100F-1ABF-4D84-B8D1-441BE41E7D96}"/>
              </a:ext>
            </a:extLst>
          </p:cNvPr>
          <p:cNvGrpSpPr/>
          <p:nvPr/>
        </p:nvGrpSpPr>
        <p:grpSpPr>
          <a:xfrm>
            <a:off x="3112279" y="4475984"/>
            <a:ext cx="5792570" cy="2803455"/>
            <a:chOff x="2900223" y="3429000"/>
            <a:chExt cx="5792570" cy="2803455"/>
          </a:xfrm>
        </p:grpSpPr>
        <p:pic>
          <p:nvPicPr>
            <p:cNvPr id="1026" name="Picture 2" descr="http://cdn.yourarticlelibrary.com/wp-content/uploads/2016/10/image-55.png">
              <a:extLst>
                <a:ext uri="{FF2B5EF4-FFF2-40B4-BE49-F238E27FC236}">
                  <a16:creationId xmlns:a16="http://schemas.microsoft.com/office/drawing/2014/main" id="{CC32A1C2-64D9-498F-AC7A-3242F6A73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0223" y="3429000"/>
              <a:ext cx="5792570" cy="280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D122CC-0961-4B9E-AD97-615F71C99C6A}"/>
                </a:ext>
              </a:extLst>
            </p:cNvPr>
            <p:cNvSpPr/>
            <p:nvPr/>
          </p:nvSpPr>
          <p:spPr>
            <a:xfrm>
              <a:off x="2900223" y="4002374"/>
              <a:ext cx="5792570" cy="22485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Volcanic lightning above Eyjafjallajokull in Iceland during a 2010 eruption. Image appears courtesy of Sigurdur Stefnisson.">
            <a:extLst>
              <a:ext uri="{FF2B5EF4-FFF2-40B4-BE49-F238E27FC236}">
                <a16:creationId xmlns:a16="http://schemas.microsoft.com/office/drawing/2014/main" id="{6EC30B86-2593-41DE-94A3-FC456F445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0287" r="30582" b="15374"/>
          <a:stretch/>
        </p:blipFill>
        <p:spPr bwMode="auto">
          <a:xfrm>
            <a:off x="514710" y="4475984"/>
            <a:ext cx="1874597" cy="21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876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4009996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6.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Limits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2" y="674282"/>
            <a:ext cx="3875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한계 및 추가로 고려해야할 것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3ADE29-F252-4914-982A-EB8496A682A3}"/>
              </a:ext>
            </a:extLst>
          </p:cNvPr>
          <p:cNvSpPr txBox="1">
            <a:spLocks/>
          </p:cNvSpPr>
          <p:nvPr/>
        </p:nvSpPr>
        <p:spPr>
          <a:xfrm>
            <a:off x="568170" y="1679232"/>
            <a:ext cx="8336679" cy="425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화산재를 모두 동일한 성분의 입자로 가정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크기에 따라 전자를 잃고 얻는 경향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  <a:sym typeface="Wingdings" panose="05000000000000000000" pitchFamily="2" charset="2"/>
            </a:endParaRPr>
          </a:p>
          <a:p>
            <a:pPr algn="l">
              <a:lnSpc>
                <a:spcPct val="100000"/>
              </a:lnSpc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	however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정전기의 원리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정전기 서열에 따라 경향성이 나뉨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전하를 띠게 된 화산재 입자는 전기장의 영향을 받아야 한다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고려하지 않음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번개에 의한 평형상태 고려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X 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  <a:sym typeface="Wingdings" panose="05000000000000000000" pitchFamily="2" charset="2"/>
              </a:rPr>
              <a:t>번개가 일어날 때까지 모델링이 유효 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1028" name="Picture 4" descr="http://jwkang7.wo.to/pds02/images01/0217.gif">
            <a:extLst>
              <a:ext uri="{FF2B5EF4-FFF2-40B4-BE49-F238E27FC236}">
                <a16:creationId xmlns:a16="http://schemas.microsoft.com/office/drawing/2014/main" id="{D663314C-86DE-45A0-A876-976811740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08659"/>
            <a:ext cx="50292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Volcanic lightning above Eyjafjallajokull in Iceland during a 2010 eruption. Image appears courtesy of Sigurdur Stefnisson.">
            <a:extLst>
              <a:ext uri="{FF2B5EF4-FFF2-40B4-BE49-F238E27FC236}">
                <a16:creationId xmlns:a16="http://schemas.microsoft.com/office/drawing/2014/main" id="{6EC30B86-2593-41DE-94A3-FC456F445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6" t="20287" r="30582" b="15374"/>
          <a:stretch/>
        </p:blipFill>
        <p:spPr bwMode="auto">
          <a:xfrm>
            <a:off x="6486885" y="4475803"/>
            <a:ext cx="1874597" cy="219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96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4" y="612727"/>
            <a:ext cx="1778768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7.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Reference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참고 문헌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3ADE29-F252-4914-982A-EB8496A682A3}"/>
              </a:ext>
            </a:extLst>
          </p:cNvPr>
          <p:cNvSpPr txBox="1">
            <a:spLocks/>
          </p:cNvSpPr>
          <p:nvPr/>
        </p:nvSpPr>
        <p:spPr>
          <a:xfrm>
            <a:off x="568170" y="1679232"/>
            <a:ext cx="7989903" cy="4253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Conners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D. (March 24, 2014). How do volcanos produce lightning? </a:t>
            </a:r>
            <a:r>
              <a:rPr lang="en-US" altLang="ko-KR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EarthSky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. Retrieved from http://earthsky.org/earth/volcanic-lightning-how-does-it-happen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  <a:hlinkClick r:id="rId3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Marcus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I.Bursik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R.S.J Sparks, Steven N. Carey, and Jennie S. Gilbert(1994), The concentration of ash in volcanic plumes, inferred from dispersal data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Stevenson, J. A., Millington, S. C., Beckett, F. M., Swindles, G. T., &amp;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Thordarson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T. (2015). Big grains go far: understanding the discrepancy between tephrochronology and satellite infrared measurements of volcanic ash. </a:t>
            </a:r>
            <a:r>
              <a:rPr lang="en-US" altLang="ko-K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Atmospheric Measurement Techniques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</a:t>
            </a:r>
            <a:r>
              <a:rPr lang="en-US" altLang="ko-K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8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(5), 2069-2091.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 Gilbert, J. S. and Lane, S. J. (1994) , 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Electrical phenomena in volcanic plumes, </a:t>
            </a:r>
            <a:r>
              <a:rPr lang="en-US" altLang="ko-KR" sz="1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Pro</a:t>
            </a:r>
            <a:r>
              <a:rPr lang="en-US" altLang="ko-KR" sz="1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ceedings of the first international symposium on volcanic ash and aviation safety.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 US Geological Survey Bulletin, 2047. pp. 31-38.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Stolzenburg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M., Marshall, T. C., Rust, W. D.,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Bruning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E.,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MacGorman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D. R., &amp; Hamlin, T. (2007). Electric field values observed near lightning flash initiations. </a:t>
            </a:r>
            <a:r>
              <a:rPr lang="en-US" altLang="ko-K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Geophysical research letters, 34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(4).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Boris M. </a:t>
            </a:r>
            <a:r>
              <a:rPr lang="en-US" altLang="ko-KR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Shevtsov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Pavel P. </a:t>
            </a:r>
            <a:r>
              <a:rPr lang="en-US" altLang="ko-KR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Firstov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Nina V. </a:t>
            </a:r>
            <a:r>
              <a:rPr lang="en-US" altLang="ko-KR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Cherneva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Robert H. </a:t>
            </a:r>
            <a:r>
              <a:rPr lang="en-US" altLang="ko-KR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Holzworth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and </a:t>
            </a:r>
            <a:r>
              <a:rPr lang="en-US" altLang="ko-KR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Renat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R. </a:t>
            </a:r>
            <a:r>
              <a:rPr lang="en-US" altLang="ko-KR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Akbashev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(2016)</a:t>
            </a:r>
            <a:r>
              <a:rPr lang="en-US" altLang="ko-KR" sz="17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,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Lightning and electrical activity during the Shiveluch volcano eruption on 16 November 2014,  Nat. Hazards Earth Syst. Sci., 16, 871-874, https://doi.org/10.5194/nhess-16-871-2016, 2016.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Wallace, J. M., &amp; Hobbs, P. V. (2005). </a:t>
            </a:r>
            <a:r>
              <a:rPr lang="en-US" altLang="ko-K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Atmospheric Science: An Introductory Survey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(2</a:t>
            </a:r>
            <a:r>
              <a:rPr lang="en-US" altLang="ko-KR" sz="18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nd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ed.). Burlington, MA: Elsevier.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99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3" y="612727"/>
            <a:ext cx="3049780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1.</a:t>
            </a:r>
            <a:endParaRPr kumimoji="0" lang="ko-KR" altLang="en-US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8136" y="596604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명확한 조건들은 아직 규명되지 못함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Background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번개가 발생하는 원리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129869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503A4A-2D3B-480E-A724-0BA58CFDD879}"/>
              </a:ext>
            </a:extLst>
          </p:cNvPr>
          <p:cNvGrpSpPr/>
          <p:nvPr/>
        </p:nvGrpSpPr>
        <p:grpSpPr>
          <a:xfrm>
            <a:off x="463329" y="1708497"/>
            <a:ext cx="3839711" cy="3742618"/>
            <a:chOff x="463329" y="1370919"/>
            <a:chExt cx="3839711" cy="374261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BBA0202-0460-405D-9945-A502B167D0F9}"/>
                </a:ext>
              </a:extLst>
            </p:cNvPr>
            <p:cNvSpPr/>
            <p:nvPr/>
          </p:nvSpPr>
          <p:spPr>
            <a:xfrm>
              <a:off x="463329" y="1370919"/>
              <a:ext cx="3839711" cy="3742618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5883EEB-A53D-4035-82BD-076D6FAFA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48" b="2626"/>
            <a:stretch/>
          </p:blipFill>
          <p:spPr>
            <a:xfrm>
              <a:off x="484692" y="1394624"/>
              <a:ext cx="3766888" cy="3621259"/>
            </a:xfrm>
            <a:prstGeom prst="rect">
              <a:avLst/>
            </a:prstGeom>
          </p:spPr>
        </p:pic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355B317-FE40-4355-ACB7-64C4D8D8BBC0}"/>
              </a:ext>
            </a:extLst>
          </p:cNvPr>
          <p:cNvSpPr txBox="1">
            <a:spLocks/>
          </p:cNvSpPr>
          <p:nvPr/>
        </p:nvSpPr>
        <p:spPr>
          <a:xfrm>
            <a:off x="4482398" y="1837336"/>
            <a:ext cx="4342006" cy="34849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적운 속에서 양전하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음전하 분리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전하의 차이 커지면 강한 전류 발생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비교적 큰 입자들이 구름 안을 통과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   작은 입자들과 충돌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main charging 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   zone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에서 음전하를 발생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양전하를 포함한 작은 구름 입자는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상승기류에 의해 상승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24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3" y="612727"/>
            <a:ext cx="2789030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1.</a:t>
            </a:r>
            <a:endParaRPr kumimoji="0" lang="ko-KR" altLang="en-US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Background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화산성 번개의 발생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98076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B625C8C-8653-4E08-A91F-D4E6F8782C27}"/>
              </a:ext>
            </a:extLst>
          </p:cNvPr>
          <p:cNvSpPr txBox="1">
            <a:spLocks/>
          </p:cNvSpPr>
          <p:nvPr/>
        </p:nvSpPr>
        <p:spPr>
          <a:xfrm>
            <a:off x="299063" y="1337538"/>
            <a:ext cx="8574009" cy="159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Paschen’s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law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압력이 낮아질수록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고도가 높아질수록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)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번개가 일어날 수 있는 전기장 크기가 작아진다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.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5F96EB-7CF7-4443-92AF-56405569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67" y="2618291"/>
            <a:ext cx="7183400" cy="36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4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3" y="612727"/>
            <a:ext cx="2789030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1.</a:t>
            </a:r>
            <a:endParaRPr kumimoji="0" lang="ko-KR" altLang="en-US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Background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화산성 번개의 발생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98076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B625C8C-8653-4E08-A91F-D4E6F8782C27}"/>
              </a:ext>
            </a:extLst>
          </p:cNvPr>
          <p:cNvSpPr txBox="1">
            <a:spLocks/>
          </p:cNvSpPr>
          <p:nvPr/>
        </p:nvSpPr>
        <p:spPr>
          <a:xfrm>
            <a:off x="343902" y="1693695"/>
            <a:ext cx="8498257" cy="389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1. eruptive phase</a:t>
            </a:r>
          </a:p>
          <a:p>
            <a:pPr marL="800100" marR="0" lvl="1" indent="-3429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화산이 분출할 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양전하가 같이 방출되는 단계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분출 직후에 발생하는 번개를 설명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2. plume phase</a:t>
            </a:r>
          </a:p>
          <a:p>
            <a:pPr marL="800100" marR="0" lvl="1" indent="-3429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화산재 기둥에서 발생하는 번개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뇌우에서 일어나는 전하의 분리와 같은 원리로 번개가 발생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(aerosol)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간의 마찰이 양전하와 음전하 구역을 분리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번개가 생기기까지의 시간이 소요됨</a:t>
            </a:r>
          </a:p>
        </p:txBody>
      </p:sp>
    </p:spTree>
    <p:extLst>
      <p:ext uri="{BB962C8B-B14F-4D97-AF65-F5344CB8AC3E}">
        <p14:creationId xmlns:p14="http://schemas.microsoft.com/office/powerpoint/2010/main" val="316090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C2D86220-81D6-4539-BA27-572DC11F1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2" t="-1" b="-4165"/>
          <a:stretch/>
        </p:blipFill>
        <p:spPr>
          <a:xfrm>
            <a:off x="4151862" y="263670"/>
            <a:ext cx="4360905" cy="659433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9CA3EE-F58C-47EC-920B-EF15BB5737BC}"/>
              </a:ext>
            </a:extLst>
          </p:cNvPr>
          <p:cNvSpPr/>
          <p:nvPr/>
        </p:nvSpPr>
        <p:spPr>
          <a:xfrm>
            <a:off x="52216" y="612727"/>
            <a:ext cx="2573290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</a:rPr>
              <a:t>- Plume phase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7D2BE-8F07-4525-A503-E3E729D17D42}"/>
              </a:ext>
            </a:extLst>
          </p:cNvPr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1.</a:t>
            </a:r>
            <a:endParaRPr kumimoji="0" lang="ko-KR" altLang="en-US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D6710-61A2-4F95-A780-476A9C73076E}"/>
              </a:ext>
            </a:extLst>
          </p:cNvPr>
          <p:cNvSpPr txBox="1"/>
          <p:nvPr/>
        </p:nvSpPr>
        <p:spPr>
          <a:xfrm>
            <a:off x="672209" y="189534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Background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F0000C-2B67-43DC-91DE-887D00099779}"/>
              </a:ext>
            </a:extLst>
          </p:cNvPr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DB1CF31-8420-4B73-A69B-C800BF77C8D0}"/>
              </a:ext>
            </a:extLst>
          </p:cNvPr>
          <p:cNvSpPr/>
          <p:nvPr/>
        </p:nvSpPr>
        <p:spPr>
          <a:xfrm>
            <a:off x="335105" y="1392700"/>
            <a:ext cx="3545058" cy="31933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화산재 방출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-&gt; Plume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바람 없음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화산재 방출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-&gt; Plume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바람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화산재 방출 없이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기체만 방출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FC368A6-6C86-4116-8C9A-B6CA48B76AF3}"/>
              </a:ext>
            </a:extLst>
          </p:cNvPr>
          <p:cNvSpPr/>
          <p:nvPr/>
        </p:nvSpPr>
        <p:spPr>
          <a:xfrm>
            <a:off x="4566858" y="189534"/>
            <a:ext cx="400285" cy="45378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4D5DD2-23CD-4709-B477-EB16979BAE64}"/>
              </a:ext>
            </a:extLst>
          </p:cNvPr>
          <p:cNvSpPr/>
          <p:nvPr/>
        </p:nvSpPr>
        <p:spPr>
          <a:xfrm>
            <a:off x="4511835" y="2535602"/>
            <a:ext cx="400285" cy="45378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83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3" y="612727"/>
            <a:ext cx="2987635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2.</a:t>
            </a:r>
            <a:endParaRPr kumimoji="0" lang="ko-KR" altLang="en-US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79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Research Plan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화산재 기둥의 모델링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4" y="6556549"/>
            <a:ext cx="2706859" cy="2316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8187C35-10AA-455E-BD94-55D0826E293C}"/>
              </a:ext>
            </a:extLst>
          </p:cNvPr>
          <p:cNvSpPr/>
          <p:nvPr/>
        </p:nvSpPr>
        <p:spPr>
          <a:xfrm>
            <a:off x="1296140" y="1965065"/>
            <a:ext cx="357382" cy="3385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AA411E-9512-4123-A1C9-91037DA8096E}"/>
              </a:ext>
            </a:extLst>
          </p:cNvPr>
          <p:cNvSpPr/>
          <p:nvPr/>
        </p:nvSpPr>
        <p:spPr>
          <a:xfrm>
            <a:off x="1881849" y="1965065"/>
            <a:ext cx="357382" cy="3385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10DE558-333D-4FD4-8349-47696F6C7989}"/>
              </a:ext>
            </a:extLst>
          </p:cNvPr>
          <p:cNvSpPr/>
          <p:nvPr/>
        </p:nvSpPr>
        <p:spPr>
          <a:xfrm>
            <a:off x="2476422" y="1965065"/>
            <a:ext cx="357382" cy="3385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2CBAD1-625B-4768-B460-98D3367E075B}"/>
              </a:ext>
            </a:extLst>
          </p:cNvPr>
          <p:cNvSpPr/>
          <p:nvPr/>
        </p:nvSpPr>
        <p:spPr>
          <a:xfrm>
            <a:off x="3079859" y="1965065"/>
            <a:ext cx="357382" cy="3385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34702C2-5C3E-4F4A-8FEE-0394C8129EFE}"/>
              </a:ext>
            </a:extLst>
          </p:cNvPr>
          <p:cNvSpPr/>
          <p:nvPr/>
        </p:nvSpPr>
        <p:spPr>
          <a:xfrm>
            <a:off x="2842668" y="2022771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F24A862-6FB9-4E59-8216-F765C292E360}"/>
              </a:ext>
            </a:extLst>
          </p:cNvPr>
          <p:cNvSpPr/>
          <p:nvPr/>
        </p:nvSpPr>
        <p:spPr>
          <a:xfrm>
            <a:off x="2243663" y="2022771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97BB620-3F70-4C6E-810A-8942078A971A}"/>
              </a:ext>
            </a:extLst>
          </p:cNvPr>
          <p:cNvSpPr/>
          <p:nvPr/>
        </p:nvSpPr>
        <p:spPr>
          <a:xfrm>
            <a:off x="1653522" y="2022771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9C880AE-08C7-46F6-926A-C3256FD32519}"/>
              </a:ext>
            </a:extLst>
          </p:cNvPr>
          <p:cNvSpPr/>
          <p:nvPr/>
        </p:nvSpPr>
        <p:spPr>
          <a:xfrm>
            <a:off x="1580225" y="2133740"/>
            <a:ext cx="357382" cy="3385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5D0771-B702-4B49-826E-A65E93ED449F}"/>
              </a:ext>
            </a:extLst>
          </p:cNvPr>
          <p:cNvSpPr/>
          <p:nvPr/>
        </p:nvSpPr>
        <p:spPr>
          <a:xfrm>
            <a:off x="2165934" y="2133740"/>
            <a:ext cx="357382" cy="3385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5FDFC4-4717-4202-8540-6A2DC8E86DFC}"/>
              </a:ext>
            </a:extLst>
          </p:cNvPr>
          <p:cNvSpPr/>
          <p:nvPr/>
        </p:nvSpPr>
        <p:spPr>
          <a:xfrm>
            <a:off x="2760507" y="2133740"/>
            <a:ext cx="357382" cy="3385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30EF54D-56AB-4164-A2FD-ADFB6320D216}"/>
              </a:ext>
            </a:extLst>
          </p:cNvPr>
          <p:cNvSpPr/>
          <p:nvPr/>
        </p:nvSpPr>
        <p:spPr>
          <a:xfrm>
            <a:off x="3126753" y="2191446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82F3C23-89C9-42A5-94F8-C9F76132E2B7}"/>
              </a:ext>
            </a:extLst>
          </p:cNvPr>
          <p:cNvSpPr/>
          <p:nvPr/>
        </p:nvSpPr>
        <p:spPr>
          <a:xfrm>
            <a:off x="2527748" y="2191446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7DD93D7-980C-42DB-BD7F-41530E82A82A}"/>
              </a:ext>
            </a:extLst>
          </p:cNvPr>
          <p:cNvSpPr/>
          <p:nvPr/>
        </p:nvSpPr>
        <p:spPr>
          <a:xfrm>
            <a:off x="1937607" y="2191446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C377C15-0EF3-4B09-87B0-069A8E6F8BD9}"/>
              </a:ext>
            </a:extLst>
          </p:cNvPr>
          <p:cNvSpPr/>
          <p:nvPr/>
        </p:nvSpPr>
        <p:spPr>
          <a:xfrm>
            <a:off x="1351898" y="2191446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371C26A-E302-441C-B6BC-F3F4CB6D4B58}"/>
              </a:ext>
            </a:extLst>
          </p:cNvPr>
          <p:cNvSpPr/>
          <p:nvPr/>
        </p:nvSpPr>
        <p:spPr>
          <a:xfrm>
            <a:off x="1296140" y="2311292"/>
            <a:ext cx="357382" cy="3385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480395-819D-45B7-A8C5-86DB856AE879}"/>
              </a:ext>
            </a:extLst>
          </p:cNvPr>
          <p:cNvSpPr/>
          <p:nvPr/>
        </p:nvSpPr>
        <p:spPr>
          <a:xfrm>
            <a:off x="1881849" y="2311292"/>
            <a:ext cx="357382" cy="3385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40D4C1D-6B1D-4BBA-84E7-4572A22AC9A7}"/>
              </a:ext>
            </a:extLst>
          </p:cNvPr>
          <p:cNvSpPr/>
          <p:nvPr/>
        </p:nvSpPr>
        <p:spPr>
          <a:xfrm>
            <a:off x="2476422" y="2311292"/>
            <a:ext cx="357382" cy="3385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E7C81D-50AB-4462-922B-C1DB7F75B5FB}"/>
              </a:ext>
            </a:extLst>
          </p:cNvPr>
          <p:cNvSpPr/>
          <p:nvPr/>
        </p:nvSpPr>
        <p:spPr>
          <a:xfrm>
            <a:off x="3079859" y="2311292"/>
            <a:ext cx="357382" cy="33857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DA88B8-37E5-4D95-99ED-08BB8376DBCA}"/>
              </a:ext>
            </a:extLst>
          </p:cNvPr>
          <p:cNvSpPr/>
          <p:nvPr/>
        </p:nvSpPr>
        <p:spPr>
          <a:xfrm>
            <a:off x="2842668" y="2368998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FF44B96-13FB-4F37-8EAC-E5DE8D6EAD07}"/>
              </a:ext>
            </a:extLst>
          </p:cNvPr>
          <p:cNvSpPr/>
          <p:nvPr/>
        </p:nvSpPr>
        <p:spPr>
          <a:xfrm>
            <a:off x="2243663" y="2368998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B6BD62-379E-4F55-94CC-9DDEEF9664D1}"/>
              </a:ext>
            </a:extLst>
          </p:cNvPr>
          <p:cNvSpPr/>
          <p:nvPr/>
        </p:nvSpPr>
        <p:spPr>
          <a:xfrm>
            <a:off x="1653522" y="2368998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원통형 2">
            <a:extLst>
              <a:ext uri="{FF2B5EF4-FFF2-40B4-BE49-F238E27FC236}">
                <a16:creationId xmlns:a16="http://schemas.microsoft.com/office/drawing/2014/main" id="{471585F3-08B6-4117-AF54-54D5EABEC6B2}"/>
              </a:ext>
            </a:extLst>
          </p:cNvPr>
          <p:cNvSpPr/>
          <p:nvPr/>
        </p:nvSpPr>
        <p:spPr>
          <a:xfrm>
            <a:off x="1305018" y="1796390"/>
            <a:ext cx="2121763" cy="3194409"/>
          </a:xfrm>
          <a:prstGeom prst="can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0842BAE-C7CD-4369-95F1-AE51594A7D77}"/>
              </a:ext>
            </a:extLst>
          </p:cNvPr>
          <p:cNvGrpSpPr/>
          <p:nvPr/>
        </p:nvGrpSpPr>
        <p:grpSpPr>
          <a:xfrm>
            <a:off x="1967676" y="5143839"/>
            <a:ext cx="712488" cy="620975"/>
            <a:chOff x="1967676" y="5143839"/>
            <a:chExt cx="712488" cy="1438183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DB41B92-469C-407E-BE7B-55EFF0090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7676" y="5143839"/>
              <a:ext cx="0" cy="1438183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D7C4478-574B-45C3-887B-7777B3134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5058" y="5143839"/>
              <a:ext cx="0" cy="1438183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54B783FF-5410-4728-918E-8C26BD0CB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0164" y="5143839"/>
              <a:ext cx="0" cy="1438183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BD932BD-086B-4809-AF0A-C71770226D10}"/>
              </a:ext>
            </a:extLst>
          </p:cNvPr>
          <p:cNvSpPr/>
          <p:nvPr/>
        </p:nvSpPr>
        <p:spPr>
          <a:xfrm>
            <a:off x="3759728" y="2869811"/>
            <a:ext cx="1003177" cy="104756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0C5BC87-7D6B-47AE-BA89-FDBAA7E2E429}"/>
              </a:ext>
            </a:extLst>
          </p:cNvPr>
          <p:cNvSpPr/>
          <p:nvPr/>
        </p:nvSpPr>
        <p:spPr>
          <a:xfrm>
            <a:off x="5086974" y="2535275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AF9A9E7-00FF-4F58-8C13-313B70E4AC1F}"/>
              </a:ext>
            </a:extLst>
          </p:cNvPr>
          <p:cNvSpPr/>
          <p:nvPr/>
        </p:nvSpPr>
        <p:spPr>
          <a:xfrm>
            <a:off x="5323001" y="2535275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AE85110-66BC-4975-A964-970BF259E5CA}"/>
              </a:ext>
            </a:extLst>
          </p:cNvPr>
          <p:cNvSpPr/>
          <p:nvPr/>
        </p:nvSpPr>
        <p:spPr>
          <a:xfrm>
            <a:off x="5561637" y="2535275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63A56C6-A0FC-4A25-BC5F-65A63A105998}"/>
              </a:ext>
            </a:extLst>
          </p:cNvPr>
          <p:cNvSpPr/>
          <p:nvPr/>
        </p:nvSpPr>
        <p:spPr>
          <a:xfrm>
            <a:off x="5797664" y="2535275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7495436-24E2-48B6-B5A5-D867F295C51D}"/>
              </a:ext>
            </a:extLst>
          </p:cNvPr>
          <p:cNvSpPr/>
          <p:nvPr/>
        </p:nvSpPr>
        <p:spPr>
          <a:xfrm>
            <a:off x="6034895" y="2535275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B53CB03-3719-441F-AC5C-6D14352E396D}"/>
              </a:ext>
            </a:extLst>
          </p:cNvPr>
          <p:cNvSpPr/>
          <p:nvPr/>
        </p:nvSpPr>
        <p:spPr>
          <a:xfrm>
            <a:off x="6270922" y="2535275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B965E99-9FCC-4491-9E54-B58276005A22}"/>
              </a:ext>
            </a:extLst>
          </p:cNvPr>
          <p:cNvSpPr/>
          <p:nvPr/>
        </p:nvSpPr>
        <p:spPr>
          <a:xfrm>
            <a:off x="6509558" y="2535275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79AA07B-F9EA-4882-8E89-1E915EB9BE6C}"/>
              </a:ext>
            </a:extLst>
          </p:cNvPr>
          <p:cNvSpPr/>
          <p:nvPr/>
        </p:nvSpPr>
        <p:spPr>
          <a:xfrm>
            <a:off x="6745585" y="2535275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B5B338F-F40A-40DF-ACF3-EA893A320F16}"/>
              </a:ext>
            </a:extLst>
          </p:cNvPr>
          <p:cNvSpPr/>
          <p:nvPr/>
        </p:nvSpPr>
        <p:spPr>
          <a:xfrm>
            <a:off x="6988110" y="2535275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A8594EC-46B6-4390-84F9-9861F79E461F}"/>
              </a:ext>
            </a:extLst>
          </p:cNvPr>
          <p:cNvSpPr/>
          <p:nvPr/>
        </p:nvSpPr>
        <p:spPr>
          <a:xfrm>
            <a:off x="5086974" y="2643430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3A3B5D8-5025-4574-BE18-81B36ED3C0F4}"/>
              </a:ext>
            </a:extLst>
          </p:cNvPr>
          <p:cNvSpPr/>
          <p:nvPr/>
        </p:nvSpPr>
        <p:spPr>
          <a:xfrm>
            <a:off x="5323001" y="2643430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5B9FC98-9AEF-47AE-8DE2-2376951F3E89}"/>
              </a:ext>
            </a:extLst>
          </p:cNvPr>
          <p:cNvSpPr/>
          <p:nvPr/>
        </p:nvSpPr>
        <p:spPr>
          <a:xfrm>
            <a:off x="5561637" y="2643430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DC196F0-36B7-478F-8D53-A6B7F918607A}"/>
              </a:ext>
            </a:extLst>
          </p:cNvPr>
          <p:cNvSpPr/>
          <p:nvPr/>
        </p:nvSpPr>
        <p:spPr>
          <a:xfrm>
            <a:off x="5797664" y="2643430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263E105-DDF7-4ACC-9930-55D49539CE99}"/>
              </a:ext>
            </a:extLst>
          </p:cNvPr>
          <p:cNvSpPr/>
          <p:nvPr/>
        </p:nvSpPr>
        <p:spPr>
          <a:xfrm>
            <a:off x="6034895" y="2643430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4DD2296-6BBD-42A1-A76C-9ADF1B6DA777}"/>
              </a:ext>
            </a:extLst>
          </p:cNvPr>
          <p:cNvSpPr/>
          <p:nvPr/>
        </p:nvSpPr>
        <p:spPr>
          <a:xfrm>
            <a:off x="6270922" y="2643430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6F1FA0A-4B42-4804-8F75-D4A1696E58C7}"/>
              </a:ext>
            </a:extLst>
          </p:cNvPr>
          <p:cNvSpPr/>
          <p:nvPr/>
        </p:nvSpPr>
        <p:spPr>
          <a:xfrm>
            <a:off x="6509558" y="2643430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AC57917-7111-488C-9F29-CC37E48F052A}"/>
              </a:ext>
            </a:extLst>
          </p:cNvPr>
          <p:cNvSpPr/>
          <p:nvPr/>
        </p:nvSpPr>
        <p:spPr>
          <a:xfrm>
            <a:off x="6745585" y="2643430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2BC85E6-8D98-4F3A-B914-D12492F5007A}"/>
              </a:ext>
            </a:extLst>
          </p:cNvPr>
          <p:cNvSpPr/>
          <p:nvPr/>
        </p:nvSpPr>
        <p:spPr>
          <a:xfrm>
            <a:off x="6988110" y="2643430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C6BF65A-8A36-4270-8CD1-FE1768D5975B}"/>
              </a:ext>
            </a:extLst>
          </p:cNvPr>
          <p:cNvGrpSpPr/>
          <p:nvPr/>
        </p:nvGrpSpPr>
        <p:grpSpPr>
          <a:xfrm>
            <a:off x="5095852" y="4021205"/>
            <a:ext cx="2147260" cy="507859"/>
            <a:chOff x="5078096" y="3417618"/>
            <a:chExt cx="2147260" cy="507859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7CAF672-5802-4899-9A78-43E071E59EFE}"/>
                </a:ext>
              </a:extLst>
            </p:cNvPr>
            <p:cNvSpPr/>
            <p:nvPr/>
          </p:nvSpPr>
          <p:spPr>
            <a:xfrm>
              <a:off x="5078096" y="341761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EA434C8-A0F0-461C-95AA-DCC5FA3154C3}"/>
                </a:ext>
              </a:extLst>
            </p:cNvPr>
            <p:cNvSpPr/>
            <p:nvPr/>
          </p:nvSpPr>
          <p:spPr>
            <a:xfrm>
              <a:off x="5435478" y="341761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30DDDDD-BA3B-4BFC-8FB3-96FEFDE33573}"/>
                </a:ext>
              </a:extLst>
            </p:cNvPr>
            <p:cNvSpPr/>
            <p:nvPr/>
          </p:nvSpPr>
          <p:spPr>
            <a:xfrm>
              <a:off x="5795828" y="341761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62544DE-70AE-414A-9B47-6024527CAEB7}"/>
                </a:ext>
              </a:extLst>
            </p:cNvPr>
            <p:cNvSpPr/>
            <p:nvPr/>
          </p:nvSpPr>
          <p:spPr>
            <a:xfrm>
              <a:off x="6153210" y="341761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A7A7386-EBB0-458C-8519-5E2F5B41AF20}"/>
                </a:ext>
              </a:extLst>
            </p:cNvPr>
            <p:cNvSpPr/>
            <p:nvPr/>
          </p:nvSpPr>
          <p:spPr>
            <a:xfrm>
              <a:off x="6510592" y="341761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B5FC0F0-2D3F-424B-BAAF-DC0E859114E3}"/>
                </a:ext>
              </a:extLst>
            </p:cNvPr>
            <p:cNvSpPr/>
            <p:nvPr/>
          </p:nvSpPr>
          <p:spPr>
            <a:xfrm>
              <a:off x="6867974" y="341761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384C0CF-1955-4B30-AE36-B2C8955C13CB}"/>
                </a:ext>
              </a:extLst>
            </p:cNvPr>
            <p:cNvSpPr/>
            <p:nvPr/>
          </p:nvSpPr>
          <p:spPr>
            <a:xfrm>
              <a:off x="5078096" y="3586904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28D13774-8BEF-403B-BC95-A0B5584E4D34}"/>
                </a:ext>
              </a:extLst>
            </p:cNvPr>
            <p:cNvSpPr/>
            <p:nvPr/>
          </p:nvSpPr>
          <p:spPr>
            <a:xfrm>
              <a:off x="5435478" y="3586904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491ED55-DF60-468B-A4A3-876EFB9B7C70}"/>
                </a:ext>
              </a:extLst>
            </p:cNvPr>
            <p:cNvSpPr/>
            <p:nvPr/>
          </p:nvSpPr>
          <p:spPr>
            <a:xfrm>
              <a:off x="5795828" y="3586904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9712CC51-0599-4EB8-9E65-0028031B9D47}"/>
                </a:ext>
              </a:extLst>
            </p:cNvPr>
            <p:cNvSpPr/>
            <p:nvPr/>
          </p:nvSpPr>
          <p:spPr>
            <a:xfrm>
              <a:off x="6153210" y="3586904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4AA37F3-B777-4CB1-AF7F-EA466BB57A3A}"/>
                </a:ext>
              </a:extLst>
            </p:cNvPr>
            <p:cNvSpPr/>
            <p:nvPr/>
          </p:nvSpPr>
          <p:spPr>
            <a:xfrm>
              <a:off x="6510592" y="3586904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26CB692D-FA4B-444D-91E7-56544215E9F0}"/>
                </a:ext>
              </a:extLst>
            </p:cNvPr>
            <p:cNvSpPr/>
            <p:nvPr/>
          </p:nvSpPr>
          <p:spPr>
            <a:xfrm>
              <a:off x="6867974" y="3586904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2FC431C-E998-4CA2-B3E7-BEEB81F91F36}"/>
              </a:ext>
            </a:extLst>
          </p:cNvPr>
          <p:cNvCxnSpPr>
            <a:cxnSpLocks/>
          </p:cNvCxnSpPr>
          <p:nvPr/>
        </p:nvCxnSpPr>
        <p:spPr>
          <a:xfrm>
            <a:off x="5799351" y="5116405"/>
            <a:ext cx="0" cy="5786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2A7AAE5-83C0-4803-8425-453C37DE03C9}"/>
              </a:ext>
            </a:extLst>
          </p:cNvPr>
          <p:cNvCxnSpPr>
            <a:cxnSpLocks/>
          </p:cNvCxnSpPr>
          <p:nvPr/>
        </p:nvCxnSpPr>
        <p:spPr>
          <a:xfrm>
            <a:off x="6156733" y="5116405"/>
            <a:ext cx="0" cy="56972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CBB4401-1364-4B15-BA16-E11845A80764}"/>
              </a:ext>
            </a:extLst>
          </p:cNvPr>
          <p:cNvCxnSpPr>
            <a:cxnSpLocks/>
          </p:cNvCxnSpPr>
          <p:nvPr/>
        </p:nvCxnSpPr>
        <p:spPr>
          <a:xfrm>
            <a:off x="6511839" y="5116405"/>
            <a:ext cx="0" cy="56972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CAB22D9C-41E1-41DE-B944-7CE66C917EA4}"/>
              </a:ext>
            </a:extLst>
          </p:cNvPr>
          <p:cNvSpPr/>
          <p:nvPr/>
        </p:nvSpPr>
        <p:spPr>
          <a:xfrm>
            <a:off x="7359692" y="2472313"/>
            <a:ext cx="381740" cy="38174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원통형 46">
            <a:extLst>
              <a:ext uri="{FF2B5EF4-FFF2-40B4-BE49-F238E27FC236}">
                <a16:creationId xmlns:a16="http://schemas.microsoft.com/office/drawing/2014/main" id="{DB0B49A1-1003-4F7E-BFE6-9587CC889D4F}"/>
              </a:ext>
            </a:extLst>
          </p:cNvPr>
          <p:cNvSpPr/>
          <p:nvPr/>
        </p:nvSpPr>
        <p:spPr>
          <a:xfrm>
            <a:off x="5095852" y="1796390"/>
            <a:ext cx="2121763" cy="3194409"/>
          </a:xfrm>
          <a:prstGeom prst="can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373A0325-B069-4931-9CB4-8315996E2E59}"/>
              </a:ext>
            </a:extLst>
          </p:cNvPr>
          <p:cNvSpPr/>
          <p:nvPr/>
        </p:nvSpPr>
        <p:spPr>
          <a:xfrm>
            <a:off x="7359692" y="4034105"/>
            <a:ext cx="381740" cy="38174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4C6F81D-32F7-40FF-BC9A-74BBB7A0577C}"/>
              </a:ext>
            </a:extLst>
          </p:cNvPr>
          <p:cNvCxnSpPr>
            <a:cxnSpLocks/>
          </p:cNvCxnSpPr>
          <p:nvPr/>
        </p:nvCxnSpPr>
        <p:spPr>
          <a:xfrm>
            <a:off x="7874493" y="2632837"/>
            <a:ext cx="0" cy="159917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23F1951-2BC3-4599-846E-8814AAF29C6E}"/>
              </a:ext>
            </a:extLst>
          </p:cNvPr>
          <p:cNvSpPr txBox="1"/>
          <p:nvPr/>
        </p:nvSpPr>
        <p:spPr>
          <a:xfrm>
            <a:off x="1525913" y="5906840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화산재 분출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60FA87F-C34A-4867-AEF3-56D90B5AB2D9}"/>
              </a:ext>
            </a:extLst>
          </p:cNvPr>
          <p:cNvSpPr txBox="1"/>
          <p:nvPr/>
        </p:nvSpPr>
        <p:spPr>
          <a:xfrm>
            <a:off x="5067332" y="5906840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Dry deposition</a:t>
            </a:r>
            <a:endParaRPr kumimoji="0" lang="ko-KR" altLang="en-US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47F64C45-E36F-40EE-8868-4606D57CD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05" y="3172276"/>
            <a:ext cx="468237" cy="50202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E691724-F42F-4AB3-8B89-82EAED054F5B}"/>
              </a:ext>
            </a:extLst>
          </p:cNvPr>
          <p:cNvGrpSpPr/>
          <p:nvPr/>
        </p:nvGrpSpPr>
        <p:grpSpPr>
          <a:xfrm>
            <a:off x="1305558" y="2692243"/>
            <a:ext cx="2141101" cy="684800"/>
            <a:chOff x="1321928" y="2877118"/>
            <a:chExt cx="2141101" cy="684800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73899C0-2DB2-4C1F-88BF-334446E1C4DE}"/>
                </a:ext>
              </a:extLst>
            </p:cNvPr>
            <p:cNvSpPr/>
            <p:nvPr/>
          </p:nvSpPr>
          <p:spPr>
            <a:xfrm>
              <a:off x="1321928" y="287711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35C3E701-BBB2-4662-8A56-7C82147994F7}"/>
                </a:ext>
              </a:extLst>
            </p:cNvPr>
            <p:cNvSpPr/>
            <p:nvPr/>
          </p:nvSpPr>
          <p:spPr>
            <a:xfrm>
              <a:off x="1907637" y="287711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D655EE7-A434-4AB2-A4D9-0F45C01B9FD2}"/>
                </a:ext>
              </a:extLst>
            </p:cNvPr>
            <p:cNvSpPr/>
            <p:nvPr/>
          </p:nvSpPr>
          <p:spPr>
            <a:xfrm>
              <a:off x="2502210" y="287711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DA46404-B649-45F2-B6A7-EAB479170E72}"/>
                </a:ext>
              </a:extLst>
            </p:cNvPr>
            <p:cNvSpPr/>
            <p:nvPr/>
          </p:nvSpPr>
          <p:spPr>
            <a:xfrm>
              <a:off x="3105647" y="287711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312C226-6666-4186-B447-AFDA74EEAD9F}"/>
                </a:ext>
              </a:extLst>
            </p:cNvPr>
            <p:cNvSpPr/>
            <p:nvPr/>
          </p:nvSpPr>
          <p:spPr>
            <a:xfrm>
              <a:off x="2868456" y="2934824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AD61FFD-17A1-4FAA-8A9C-AD080D71E7CF}"/>
                </a:ext>
              </a:extLst>
            </p:cNvPr>
            <p:cNvSpPr/>
            <p:nvPr/>
          </p:nvSpPr>
          <p:spPr>
            <a:xfrm>
              <a:off x="2269451" y="2934824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3377C56-39A7-4990-AC77-7CAE9C087912}"/>
                </a:ext>
              </a:extLst>
            </p:cNvPr>
            <p:cNvSpPr/>
            <p:nvPr/>
          </p:nvSpPr>
          <p:spPr>
            <a:xfrm>
              <a:off x="1679310" y="2934824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334B6BEA-A389-4A38-A3E0-D1596E217978}"/>
                </a:ext>
              </a:extLst>
            </p:cNvPr>
            <p:cNvSpPr/>
            <p:nvPr/>
          </p:nvSpPr>
          <p:spPr>
            <a:xfrm>
              <a:off x="1606013" y="3045793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334EF444-7BA5-4D04-AC9D-D27D593EDB5D}"/>
                </a:ext>
              </a:extLst>
            </p:cNvPr>
            <p:cNvSpPr/>
            <p:nvPr/>
          </p:nvSpPr>
          <p:spPr>
            <a:xfrm>
              <a:off x="2191722" y="3045793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CD4E041-A448-4E8B-A362-23A152F2FB0F}"/>
                </a:ext>
              </a:extLst>
            </p:cNvPr>
            <p:cNvSpPr/>
            <p:nvPr/>
          </p:nvSpPr>
          <p:spPr>
            <a:xfrm>
              <a:off x="2786295" y="3045793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1308ADA-5761-4FA5-A872-6CC2D9945A4A}"/>
                </a:ext>
              </a:extLst>
            </p:cNvPr>
            <p:cNvSpPr/>
            <p:nvPr/>
          </p:nvSpPr>
          <p:spPr>
            <a:xfrm>
              <a:off x="3152541" y="310349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5DDFACD-B1FA-4128-9C49-A0937C0C0F0E}"/>
                </a:ext>
              </a:extLst>
            </p:cNvPr>
            <p:cNvSpPr/>
            <p:nvPr/>
          </p:nvSpPr>
          <p:spPr>
            <a:xfrm>
              <a:off x="2553536" y="310349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9CCEDCE-5F48-4D29-BBC1-306469CB4477}"/>
                </a:ext>
              </a:extLst>
            </p:cNvPr>
            <p:cNvSpPr/>
            <p:nvPr/>
          </p:nvSpPr>
          <p:spPr>
            <a:xfrm>
              <a:off x="1963395" y="310349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38A65A0E-B9E8-43E5-93FF-01E68F408951}"/>
                </a:ext>
              </a:extLst>
            </p:cNvPr>
            <p:cNvSpPr/>
            <p:nvPr/>
          </p:nvSpPr>
          <p:spPr>
            <a:xfrm>
              <a:off x="1377686" y="310349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EE81A632-86FA-4535-9B13-AE57583DCE59}"/>
                </a:ext>
              </a:extLst>
            </p:cNvPr>
            <p:cNvSpPr/>
            <p:nvPr/>
          </p:nvSpPr>
          <p:spPr>
            <a:xfrm>
              <a:off x="1321928" y="322334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F56136D-E4CF-48F4-ABE3-E6066EDA6B10}"/>
                </a:ext>
              </a:extLst>
            </p:cNvPr>
            <p:cNvSpPr/>
            <p:nvPr/>
          </p:nvSpPr>
          <p:spPr>
            <a:xfrm>
              <a:off x="1907637" y="322334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B68B926-A703-4561-9783-DE12A44BFBCC}"/>
                </a:ext>
              </a:extLst>
            </p:cNvPr>
            <p:cNvSpPr/>
            <p:nvPr/>
          </p:nvSpPr>
          <p:spPr>
            <a:xfrm>
              <a:off x="2502210" y="322334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51C1381F-F250-44E8-AF6F-E0F21430270E}"/>
                </a:ext>
              </a:extLst>
            </p:cNvPr>
            <p:cNvSpPr/>
            <p:nvPr/>
          </p:nvSpPr>
          <p:spPr>
            <a:xfrm>
              <a:off x="3105647" y="322334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AC1A840-F1ED-42FD-AB39-BC71F60D3A7A}"/>
                </a:ext>
              </a:extLst>
            </p:cNvPr>
            <p:cNvSpPr/>
            <p:nvPr/>
          </p:nvSpPr>
          <p:spPr>
            <a:xfrm>
              <a:off x="2868456" y="3281051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BCD1B1A-6CEF-49AE-B060-DF73B8133C64}"/>
                </a:ext>
              </a:extLst>
            </p:cNvPr>
            <p:cNvSpPr/>
            <p:nvPr/>
          </p:nvSpPr>
          <p:spPr>
            <a:xfrm>
              <a:off x="2269451" y="3281051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210ABE0E-6089-4C00-87E9-13288130A5C6}"/>
                </a:ext>
              </a:extLst>
            </p:cNvPr>
            <p:cNvSpPr/>
            <p:nvPr/>
          </p:nvSpPr>
          <p:spPr>
            <a:xfrm>
              <a:off x="1679310" y="3281051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7592BA-99A1-4C4F-8D4F-C1FBE53BA573}"/>
              </a:ext>
            </a:extLst>
          </p:cNvPr>
          <p:cNvGrpSpPr/>
          <p:nvPr/>
        </p:nvGrpSpPr>
        <p:grpSpPr>
          <a:xfrm>
            <a:off x="1305018" y="3441283"/>
            <a:ext cx="2141101" cy="684800"/>
            <a:chOff x="1448540" y="3327288"/>
            <a:chExt cx="2141101" cy="6848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9820BD8-7726-4A11-AEA1-02B26DE4E195}"/>
                </a:ext>
              </a:extLst>
            </p:cNvPr>
            <p:cNvSpPr/>
            <p:nvPr/>
          </p:nvSpPr>
          <p:spPr>
            <a:xfrm>
              <a:off x="1448540" y="332728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E0D8E6F3-9752-4922-BEC1-958867145841}"/>
                </a:ext>
              </a:extLst>
            </p:cNvPr>
            <p:cNvSpPr/>
            <p:nvPr/>
          </p:nvSpPr>
          <p:spPr>
            <a:xfrm>
              <a:off x="2034249" y="332728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A5FFC03D-FA40-40DA-A7F8-24DC40F8E505}"/>
                </a:ext>
              </a:extLst>
            </p:cNvPr>
            <p:cNvSpPr/>
            <p:nvPr/>
          </p:nvSpPr>
          <p:spPr>
            <a:xfrm>
              <a:off x="2628822" y="332728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E864DCAE-240D-4CAB-BBDA-4F3FBDFF6227}"/>
                </a:ext>
              </a:extLst>
            </p:cNvPr>
            <p:cNvSpPr/>
            <p:nvPr/>
          </p:nvSpPr>
          <p:spPr>
            <a:xfrm>
              <a:off x="3232259" y="332728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03EE91A-D090-4BF6-A814-479D0FB42526}"/>
                </a:ext>
              </a:extLst>
            </p:cNvPr>
            <p:cNvSpPr/>
            <p:nvPr/>
          </p:nvSpPr>
          <p:spPr>
            <a:xfrm>
              <a:off x="2995068" y="3384994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5C40719A-F36C-4A53-B784-622AAB0121AE}"/>
                </a:ext>
              </a:extLst>
            </p:cNvPr>
            <p:cNvSpPr/>
            <p:nvPr/>
          </p:nvSpPr>
          <p:spPr>
            <a:xfrm>
              <a:off x="2396063" y="3384994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EABFF54-7E61-499F-997B-C9433C79A37C}"/>
                </a:ext>
              </a:extLst>
            </p:cNvPr>
            <p:cNvSpPr/>
            <p:nvPr/>
          </p:nvSpPr>
          <p:spPr>
            <a:xfrm>
              <a:off x="1805922" y="3384994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101E4776-7405-4568-9BC8-84A394A9CA0F}"/>
                </a:ext>
              </a:extLst>
            </p:cNvPr>
            <p:cNvSpPr/>
            <p:nvPr/>
          </p:nvSpPr>
          <p:spPr>
            <a:xfrm>
              <a:off x="1732625" y="3495963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729FAF4C-BAD7-4E07-9D2D-C01B8A0F83A4}"/>
                </a:ext>
              </a:extLst>
            </p:cNvPr>
            <p:cNvSpPr/>
            <p:nvPr/>
          </p:nvSpPr>
          <p:spPr>
            <a:xfrm>
              <a:off x="2318334" y="3495963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E5C3A48E-2F4B-4F44-83DC-0095B3C23EDA}"/>
                </a:ext>
              </a:extLst>
            </p:cNvPr>
            <p:cNvSpPr/>
            <p:nvPr/>
          </p:nvSpPr>
          <p:spPr>
            <a:xfrm>
              <a:off x="2912907" y="3495963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AC2E896F-3B40-4588-988B-FD3AEE67605D}"/>
                </a:ext>
              </a:extLst>
            </p:cNvPr>
            <p:cNvSpPr/>
            <p:nvPr/>
          </p:nvSpPr>
          <p:spPr>
            <a:xfrm>
              <a:off x="3279153" y="355366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E4086A2-EAB6-4BD4-952E-68F6D0753317}"/>
                </a:ext>
              </a:extLst>
            </p:cNvPr>
            <p:cNvSpPr/>
            <p:nvPr/>
          </p:nvSpPr>
          <p:spPr>
            <a:xfrm>
              <a:off x="2680148" y="355366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EE1205B-A43A-4281-B758-A154D5EA769B}"/>
                </a:ext>
              </a:extLst>
            </p:cNvPr>
            <p:cNvSpPr/>
            <p:nvPr/>
          </p:nvSpPr>
          <p:spPr>
            <a:xfrm>
              <a:off x="2090007" y="355366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8271B10-0DC7-4771-9C24-74E55672D751}"/>
                </a:ext>
              </a:extLst>
            </p:cNvPr>
            <p:cNvSpPr/>
            <p:nvPr/>
          </p:nvSpPr>
          <p:spPr>
            <a:xfrm>
              <a:off x="1504298" y="355366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4EAFADDA-5BCB-4D29-A239-C3A5354382AF}"/>
                </a:ext>
              </a:extLst>
            </p:cNvPr>
            <p:cNvSpPr/>
            <p:nvPr/>
          </p:nvSpPr>
          <p:spPr>
            <a:xfrm>
              <a:off x="1448540" y="367351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4E4BB49-DBB3-4D16-AFB0-BF5C06A8C80A}"/>
                </a:ext>
              </a:extLst>
            </p:cNvPr>
            <p:cNvSpPr/>
            <p:nvPr/>
          </p:nvSpPr>
          <p:spPr>
            <a:xfrm>
              <a:off x="2034249" y="367351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8954673-370A-4FAB-B519-C46885B3AECC}"/>
                </a:ext>
              </a:extLst>
            </p:cNvPr>
            <p:cNvSpPr/>
            <p:nvPr/>
          </p:nvSpPr>
          <p:spPr>
            <a:xfrm>
              <a:off x="2628822" y="367351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8594AE1C-3483-46D4-A68F-5CA237171FA7}"/>
                </a:ext>
              </a:extLst>
            </p:cNvPr>
            <p:cNvSpPr/>
            <p:nvPr/>
          </p:nvSpPr>
          <p:spPr>
            <a:xfrm>
              <a:off x="3232259" y="367351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5E154F1C-F4FE-40EA-A374-95C7F730B99F}"/>
                </a:ext>
              </a:extLst>
            </p:cNvPr>
            <p:cNvSpPr/>
            <p:nvPr/>
          </p:nvSpPr>
          <p:spPr>
            <a:xfrm>
              <a:off x="2995068" y="3731221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02082819-E8C7-4DE6-B13E-2EDE129D991B}"/>
                </a:ext>
              </a:extLst>
            </p:cNvPr>
            <p:cNvSpPr/>
            <p:nvPr/>
          </p:nvSpPr>
          <p:spPr>
            <a:xfrm>
              <a:off x="2396063" y="3731221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AF93C47-5703-4126-8A1C-F6ED498182D5}"/>
                </a:ext>
              </a:extLst>
            </p:cNvPr>
            <p:cNvSpPr/>
            <p:nvPr/>
          </p:nvSpPr>
          <p:spPr>
            <a:xfrm>
              <a:off x="1805922" y="3731221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724DB7E8-26FD-4196-8B56-53414A721971}"/>
              </a:ext>
            </a:extLst>
          </p:cNvPr>
          <p:cNvGrpSpPr/>
          <p:nvPr/>
        </p:nvGrpSpPr>
        <p:grpSpPr>
          <a:xfrm>
            <a:off x="1305018" y="4141829"/>
            <a:ext cx="2141101" cy="684800"/>
            <a:chOff x="1448540" y="3327288"/>
            <a:chExt cx="2141101" cy="684800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E9819FD9-DC34-4175-9958-92CBBDA5FCF6}"/>
                </a:ext>
              </a:extLst>
            </p:cNvPr>
            <p:cNvSpPr/>
            <p:nvPr/>
          </p:nvSpPr>
          <p:spPr>
            <a:xfrm>
              <a:off x="1448540" y="332728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B49763BF-388D-48EE-8E34-F8CBA813A1DC}"/>
                </a:ext>
              </a:extLst>
            </p:cNvPr>
            <p:cNvSpPr/>
            <p:nvPr/>
          </p:nvSpPr>
          <p:spPr>
            <a:xfrm>
              <a:off x="2034249" y="332728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FF752A63-A0C6-4909-A4D8-E644A32F92F3}"/>
                </a:ext>
              </a:extLst>
            </p:cNvPr>
            <p:cNvSpPr/>
            <p:nvPr/>
          </p:nvSpPr>
          <p:spPr>
            <a:xfrm>
              <a:off x="2628822" y="332728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23199E55-3FE6-4AA1-B26C-13C59F81ECAB}"/>
                </a:ext>
              </a:extLst>
            </p:cNvPr>
            <p:cNvSpPr/>
            <p:nvPr/>
          </p:nvSpPr>
          <p:spPr>
            <a:xfrm>
              <a:off x="3232259" y="3327288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B1EF350-B695-4DFA-85D4-AE46E0A29F71}"/>
                </a:ext>
              </a:extLst>
            </p:cNvPr>
            <p:cNvSpPr/>
            <p:nvPr/>
          </p:nvSpPr>
          <p:spPr>
            <a:xfrm>
              <a:off x="2995068" y="3384994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B47A9D9A-A945-46A6-9E35-E59CD9C552FE}"/>
                </a:ext>
              </a:extLst>
            </p:cNvPr>
            <p:cNvSpPr/>
            <p:nvPr/>
          </p:nvSpPr>
          <p:spPr>
            <a:xfrm>
              <a:off x="2396063" y="3384994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D7DEF6A9-718C-4EC0-B973-C3FF4D59094E}"/>
                </a:ext>
              </a:extLst>
            </p:cNvPr>
            <p:cNvSpPr/>
            <p:nvPr/>
          </p:nvSpPr>
          <p:spPr>
            <a:xfrm>
              <a:off x="1805922" y="3384994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B49684A-282C-44DC-9CBF-145D1F43E3CF}"/>
                </a:ext>
              </a:extLst>
            </p:cNvPr>
            <p:cNvSpPr/>
            <p:nvPr/>
          </p:nvSpPr>
          <p:spPr>
            <a:xfrm>
              <a:off x="1732625" y="3495963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7313736E-81E1-4E7B-AF5F-497BF07AE5F7}"/>
                </a:ext>
              </a:extLst>
            </p:cNvPr>
            <p:cNvSpPr/>
            <p:nvPr/>
          </p:nvSpPr>
          <p:spPr>
            <a:xfrm>
              <a:off x="2318334" y="3495963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FEEC9E30-3DFA-4885-AC44-A8A1EEF317B7}"/>
                </a:ext>
              </a:extLst>
            </p:cNvPr>
            <p:cNvSpPr/>
            <p:nvPr/>
          </p:nvSpPr>
          <p:spPr>
            <a:xfrm>
              <a:off x="2912907" y="3495963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29EF5A05-73FC-4E6E-80F2-475508309AC0}"/>
                </a:ext>
              </a:extLst>
            </p:cNvPr>
            <p:cNvSpPr/>
            <p:nvPr/>
          </p:nvSpPr>
          <p:spPr>
            <a:xfrm>
              <a:off x="3279153" y="355366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9E5ABD1-AF90-4C98-BD4E-00DA42D851DB}"/>
                </a:ext>
              </a:extLst>
            </p:cNvPr>
            <p:cNvSpPr/>
            <p:nvPr/>
          </p:nvSpPr>
          <p:spPr>
            <a:xfrm>
              <a:off x="2680148" y="355366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24EF5B45-FC63-46F2-8354-2A2FF2B14622}"/>
                </a:ext>
              </a:extLst>
            </p:cNvPr>
            <p:cNvSpPr/>
            <p:nvPr/>
          </p:nvSpPr>
          <p:spPr>
            <a:xfrm>
              <a:off x="2090007" y="355366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F314CCC6-BA8A-417D-88C8-A2F274610943}"/>
                </a:ext>
              </a:extLst>
            </p:cNvPr>
            <p:cNvSpPr/>
            <p:nvPr/>
          </p:nvSpPr>
          <p:spPr>
            <a:xfrm>
              <a:off x="1504298" y="3553669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38225AAA-5B78-47BB-83D1-06D3E8B8DA10}"/>
                </a:ext>
              </a:extLst>
            </p:cNvPr>
            <p:cNvSpPr/>
            <p:nvPr/>
          </p:nvSpPr>
          <p:spPr>
            <a:xfrm>
              <a:off x="1448540" y="367351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F96C9FEC-857E-450A-AA8E-CAC13313C730}"/>
                </a:ext>
              </a:extLst>
            </p:cNvPr>
            <p:cNvSpPr/>
            <p:nvPr/>
          </p:nvSpPr>
          <p:spPr>
            <a:xfrm>
              <a:off x="2034249" y="367351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A67E0C0C-F6D4-4FB2-9CCE-E1E8B94D8E81}"/>
                </a:ext>
              </a:extLst>
            </p:cNvPr>
            <p:cNvSpPr/>
            <p:nvPr/>
          </p:nvSpPr>
          <p:spPr>
            <a:xfrm>
              <a:off x="2628822" y="367351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8BE77BD6-E177-47D2-8C77-A1D0B51D8993}"/>
                </a:ext>
              </a:extLst>
            </p:cNvPr>
            <p:cNvSpPr/>
            <p:nvPr/>
          </p:nvSpPr>
          <p:spPr>
            <a:xfrm>
              <a:off x="3232259" y="3673515"/>
              <a:ext cx="357382" cy="33857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3E0BD40F-CE97-47E4-9BB1-4D37A0CB073D}"/>
                </a:ext>
              </a:extLst>
            </p:cNvPr>
            <p:cNvSpPr/>
            <p:nvPr/>
          </p:nvSpPr>
          <p:spPr>
            <a:xfrm>
              <a:off x="2995068" y="3731221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159758CE-5C93-4A80-A4AC-EBE6E5FE6CAF}"/>
                </a:ext>
              </a:extLst>
            </p:cNvPr>
            <p:cNvSpPr/>
            <p:nvPr/>
          </p:nvSpPr>
          <p:spPr>
            <a:xfrm>
              <a:off x="2396063" y="3731221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B1D57BE4-4A69-48FD-93E8-F630C1377FB7}"/>
                </a:ext>
              </a:extLst>
            </p:cNvPr>
            <p:cNvSpPr/>
            <p:nvPr/>
          </p:nvSpPr>
          <p:spPr>
            <a:xfrm>
              <a:off x="1805922" y="3731221"/>
              <a:ext cx="228327" cy="21631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6" name="타원 175">
            <a:extLst>
              <a:ext uri="{FF2B5EF4-FFF2-40B4-BE49-F238E27FC236}">
                <a16:creationId xmlns:a16="http://schemas.microsoft.com/office/drawing/2014/main" id="{CB72D9D2-CFF3-4B0C-8934-BA6F0B478E8F}"/>
              </a:ext>
            </a:extLst>
          </p:cNvPr>
          <p:cNvSpPr/>
          <p:nvPr/>
        </p:nvSpPr>
        <p:spPr>
          <a:xfrm>
            <a:off x="6115457" y="3372821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B1DC17B2-04AA-4C4B-A801-3E0DF2C92AD0}"/>
              </a:ext>
            </a:extLst>
          </p:cNvPr>
          <p:cNvSpPr/>
          <p:nvPr/>
        </p:nvSpPr>
        <p:spPr>
          <a:xfrm>
            <a:off x="6451285" y="3372821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3CB7484-B8AA-4B8D-A40A-796441C4FBCB}"/>
              </a:ext>
            </a:extLst>
          </p:cNvPr>
          <p:cNvSpPr/>
          <p:nvPr/>
        </p:nvSpPr>
        <p:spPr>
          <a:xfrm>
            <a:off x="6787115" y="3372821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05F32167-EF51-4BDB-9066-7FD3CBDE045E}"/>
              </a:ext>
            </a:extLst>
          </p:cNvPr>
          <p:cNvSpPr/>
          <p:nvPr/>
        </p:nvSpPr>
        <p:spPr>
          <a:xfrm>
            <a:off x="5779629" y="3372821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D20562C-CE25-4BAB-8297-A5587517ED9E}"/>
              </a:ext>
            </a:extLst>
          </p:cNvPr>
          <p:cNvSpPr/>
          <p:nvPr/>
        </p:nvSpPr>
        <p:spPr>
          <a:xfrm>
            <a:off x="5224364" y="3117902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A37FFDF-7CD7-4EF5-BE9A-FA8B65C68604}"/>
              </a:ext>
            </a:extLst>
          </p:cNvPr>
          <p:cNvSpPr/>
          <p:nvPr/>
        </p:nvSpPr>
        <p:spPr>
          <a:xfrm>
            <a:off x="6898446" y="3117902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D4E94876-53FE-4A17-B890-BB1529CD0927}"/>
              </a:ext>
            </a:extLst>
          </p:cNvPr>
          <p:cNvSpPr/>
          <p:nvPr/>
        </p:nvSpPr>
        <p:spPr>
          <a:xfrm>
            <a:off x="6554940" y="3117902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4F613556-40AC-4DE0-8A31-945F68E1DD73}"/>
              </a:ext>
            </a:extLst>
          </p:cNvPr>
          <p:cNvSpPr/>
          <p:nvPr/>
        </p:nvSpPr>
        <p:spPr>
          <a:xfrm>
            <a:off x="5551328" y="3117902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43D7BA21-C16D-4EF0-B706-DCE01C6E8EEB}"/>
              </a:ext>
            </a:extLst>
          </p:cNvPr>
          <p:cNvSpPr/>
          <p:nvPr/>
        </p:nvSpPr>
        <p:spPr>
          <a:xfrm>
            <a:off x="5876983" y="3117902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0394C99-07C6-425F-82B2-59F4E917284F}"/>
              </a:ext>
            </a:extLst>
          </p:cNvPr>
          <p:cNvSpPr/>
          <p:nvPr/>
        </p:nvSpPr>
        <p:spPr>
          <a:xfrm>
            <a:off x="6220489" y="3117902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7B28D592-7C63-4507-8740-8FD194CF2B66}"/>
              </a:ext>
            </a:extLst>
          </p:cNvPr>
          <p:cNvSpPr/>
          <p:nvPr/>
        </p:nvSpPr>
        <p:spPr>
          <a:xfrm>
            <a:off x="5443801" y="3372821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2123AEF1-1EC4-4A18-8F4C-F346FC7C23B0}"/>
              </a:ext>
            </a:extLst>
          </p:cNvPr>
          <p:cNvSpPr/>
          <p:nvPr/>
        </p:nvSpPr>
        <p:spPr>
          <a:xfrm>
            <a:off x="5107973" y="3372821"/>
            <a:ext cx="329191" cy="3168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DC392AF7-E723-452E-991C-4A05C4B094C9}"/>
              </a:ext>
            </a:extLst>
          </p:cNvPr>
          <p:cNvSpPr/>
          <p:nvPr/>
        </p:nvSpPr>
        <p:spPr>
          <a:xfrm>
            <a:off x="6784315" y="4094194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AF48C2D6-144C-452A-ACD1-CF14685BE24B}"/>
              </a:ext>
            </a:extLst>
          </p:cNvPr>
          <p:cNvSpPr/>
          <p:nvPr/>
        </p:nvSpPr>
        <p:spPr>
          <a:xfrm>
            <a:off x="6784315" y="4202349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EFB49700-6F40-4E6A-95FC-A5F62313F1DA}"/>
              </a:ext>
            </a:extLst>
          </p:cNvPr>
          <p:cNvSpPr/>
          <p:nvPr/>
        </p:nvSpPr>
        <p:spPr>
          <a:xfrm>
            <a:off x="6414184" y="4101038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BEEA319B-08BD-4944-B4AB-BA3DDFD50F0B}"/>
              </a:ext>
            </a:extLst>
          </p:cNvPr>
          <p:cNvSpPr/>
          <p:nvPr/>
        </p:nvSpPr>
        <p:spPr>
          <a:xfrm>
            <a:off x="6414184" y="4209193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685BA95D-6943-4454-8AEC-2F577808AC76}"/>
              </a:ext>
            </a:extLst>
          </p:cNvPr>
          <p:cNvSpPr/>
          <p:nvPr/>
        </p:nvSpPr>
        <p:spPr>
          <a:xfrm>
            <a:off x="5375076" y="4073403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0F7C9E8-B120-4261-AC19-96A58D9C5335}"/>
              </a:ext>
            </a:extLst>
          </p:cNvPr>
          <p:cNvSpPr/>
          <p:nvPr/>
        </p:nvSpPr>
        <p:spPr>
          <a:xfrm>
            <a:off x="5751897" y="4105303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759F9B09-E2A7-4CA2-B85E-B3AFF3F1941A}"/>
              </a:ext>
            </a:extLst>
          </p:cNvPr>
          <p:cNvSpPr/>
          <p:nvPr/>
        </p:nvSpPr>
        <p:spPr>
          <a:xfrm>
            <a:off x="5751897" y="4213458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C1E2485B-5D1C-4CB3-8867-5D4D84BDB6EB}"/>
              </a:ext>
            </a:extLst>
          </p:cNvPr>
          <p:cNvSpPr/>
          <p:nvPr/>
        </p:nvSpPr>
        <p:spPr>
          <a:xfrm>
            <a:off x="6073983" y="4112903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7B9C3AFB-4C3C-4CCF-A9E8-3D2E93560C02}"/>
              </a:ext>
            </a:extLst>
          </p:cNvPr>
          <p:cNvSpPr/>
          <p:nvPr/>
        </p:nvSpPr>
        <p:spPr>
          <a:xfrm>
            <a:off x="6073983" y="4221058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D398BC57-FF39-4E7F-8EF1-E25D69CB1520}"/>
              </a:ext>
            </a:extLst>
          </p:cNvPr>
          <p:cNvSpPr/>
          <p:nvPr/>
        </p:nvSpPr>
        <p:spPr>
          <a:xfrm>
            <a:off x="6767899" y="3255126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6C8FD1D-E542-46CA-8C3F-F4C0776EB592}"/>
              </a:ext>
            </a:extLst>
          </p:cNvPr>
          <p:cNvSpPr/>
          <p:nvPr/>
        </p:nvSpPr>
        <p:spPr>
          <a:xfrm>
            <a:off x="6767899" y="3384072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7F76BCF5-EE8D-42DF-82A4-B70032BA079A}"/>
              </a:ext>
            </a:extLst>
          </p:cNvPr>
          <p:cNvSpPr/>
          <p:nvPr/>
        </p:nvSpPr>
        <p:spPr>
          <a:xfrm>
            <a:off x="6415590" y="3255126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F2BF5AFD-C8E6-487E-A0C0-E19D4CCC9479}"/>
              </a:ext>
            </a:extLst>
          </p:cNvPr>
          <p:cNvSpPr/>
          <p:nvPr/>
        </p:nvSpPr>
        <p:spPr>
          <a:xfrm>
            <a:off x="6412067" y="3390916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8CFDE684-CEDB-456F-915D-0ED1AB688CCC}"/>
              </a:ext>
            </a:extLst>
          </p:cNvPr>
          <p:cNvSpPr/>
          <p:nvPr/>
        </p:nvSpPr>
        <p:spPr>
          <a:xfrm>
            <a:off x="5358660" y="3255126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A3E98E47-4996-4F79-8CA8-4042D98533A5}"/>
              </a:ext>
            </a:extLst>
          </p:cNvPr>
          <p:cNvSpPr/>
          <p:nvPr/>
        </p:nvSpPr>
        <p:spPr>
          <a:xfrm>
            <a:off x="5710970" y="3255126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A4829454-58AE-43C5-85E3-3FAC5A92E5BE}"/>
              </a:ext>
            </a:extLst>
          </p:cNvPr>
          <p:cNvSpPr/>
          <p:nvPr/>
        </p:nvSpPr>
        <p:spPr>
          <a:xfrm>
            <a:off x="5700405" y="3395181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5498483-50E2-40C2-A7D6-45F31167155D}"/>
              </a:ext>
            </a:extLst>
          </p:cNvPr>
          <p:cNvSpPr/>
          <p:nvPr/>
        </p:nvSpPr>
        <p:spPr>
          <a:xfrm>
            <a:off x="6063280" y="3255126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C82C0FF6-9522-4A97-960D-CC6A81D1193C}"/>
              </a:ext>
            </a:extLst>
          </p:cNvPr>
          <p:cNvSpPr/>
          <p:nvPr/>
        </p:nvSpPr>
        <p:spPr>
          <a:xfrm>
            <a:off x="6056236" y="3402781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2D746447-9F1E-48F2-A6ED-C3F9C315B3C6}"/>
              </a:ext>
            </a:extLst>
          </p:cNvPr>
          <p:cNvSpPr/>
          <p:nvPr/>
        </p:nvSpPr>
        <p:spPr>
          <a:xfrm>
            <a:off x="5344574" y="3402225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B8A1D6D8-543F-4DEF-AC7A-D9203BA21C66}"/>
              </a:ext>
            </a:extLst>
          </p:cNvPr>
          <p:cNvSpPr/>
          <p:nvPr/>
        </p:nvSpPr>
        <p:spPr>
          <a:xfrm>
            <a:off x="5360990" y="4220502"/>
            <a:ext cx="228327" cy="21631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50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283" y="612727"/>
            <a:ext cx="2987635" cy="468241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170" y="15106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2.</a:t>
            </a:r>
            <a:endParaRPr kumimoji="0" lang="ko-KR" altLang="en-US" sz="24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09" y="189534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EB" panose="02020603020101020101" pitchFamily="18" charset="-127"/>
                <a:ea typeface="서울남산체 EB" panose="02020603020101020101" pitchFamily="18" charset="-127"/>
                <a:cs typeface="+mn-cs"/>
              </a:rPr>
              <a:t>Research Plan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EB" panose="02020603020101020101" pitchFamily="18" charset="-127"/>
              <a:ea typeface="서울남산체 EB" panose="020206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613" y="674282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화산재 기둥의 모델링</a:t>
            </a:r>
          </a:p>
        </p:txBody>
      </p:sp>
      <p:sp>
        <p:nvSpPr>
          <p:cNvPr id="12" name="직사각형 11"/>
          <p:cNvSpPr/>
          <p:nvPr/>
        </p:nvSpPr>
        <p:spPr>
          <a:xfrm flipH="1">
            <a:off x="-2" y="0"/>
            <a:ext cx="73689" cy="6858000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6EBA6-C683-4BAB-A063-BEBFD453773B}"/>
              </a:ext>
            </a:extLst>
          </p:cNvPr>
          <p:cNvSpPr/>
          <p:nvPr/>
        </p:nvSpPr>
        <p:spPr>
          <a:xfrm>
            <a:off x="73687" y="6578353"/>
            <a:ext cx="2725444" cy="19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내용 개체 틀 2">
            <a:extLst>
              <a:ext uri="{FF2B5EF4-FFF2-40B4-BE49-F238E27FC236}">
                <a16:creationId xmlns:a16="http://schemas.microsoft.com/office/drawing/2014/main" id="{8C5D2BA9-68C1-4C38-8EBE-69F9D38D96DB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내용 개체 틀 2">
            <a:extLst>
              <a:ext uri="{FF2B5EF4-FFF2-40B4-BE49-F238E27FC236}">
                <a16:creationId xmlns:a16="http://schemas.microsoft.com/office/drawing/2014/main" id="{CCC796DC-295D-4BDB-AC67-AF12266E162B}"/>
              </a:ext>
            </a:extLst>
          </p:cNvPr>
          <p:cNvSpPr txBox="1">
            <a:spLocks/>
          </p:cNvSpPr>
          <p:nvPr/>
        </p:nvSpPr>
        <p:spPr>
          <a:xfrm>
            <a:off x="386280" y="1257445"/>
            <a:ext cx="8276315" cy="5214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1. Plume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내의 화산재 입자는 모든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layer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에서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log-normal distribution</a:t>
            </a: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화산재 입자의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dry deposition</a:t>
            </a: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큰 입자일수록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deposition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속도가 크다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시간이 지나더라도 각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layer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들은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log-normal distribution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을 유지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상층의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layer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부터 차례로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log-normal distribution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을 따르지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않음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땅에 도달한 입자들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: Plume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에서 제외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3.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화산재 입자의 충돌 및 전하 분리 특성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입자끼리 충돌하면 큰 입자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: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(-)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전하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작은 입자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: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(+)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전하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4.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높이 별 전기장 계산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전기장의 차이가 일정 크기를 넘기면 번개가 발생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서울남산체 B" panose="02020603020101020101" pitchFamily="18" charset="-127"/>
                <a:ea typeface="서울남산체 B" panose="02020603020101020101" pitchFamily="18" charset="-127"/>
                <a:cs typeface="+mn-cs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서울남산체 B" panose="02020603020101020101" pitchFamily="18" charset="-127"/>
              <a:ea typeface="서울남산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12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3200" i="1" smtClean="0">
            <a:ln>
              <a:solidFill>
                <a:schemeClr val="bg1">
                  <a:alpha val="0"/>
                </a:schemeClr>
              </a:solidFill>
            </a:ln>
            <a:latin typeface="Cambria Math" panose="02040503050406030204" pitchFamily="18" charset="0"/>
            <a:ea typeface="-윤고딕330" panose="02030504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2951</TotalTime>
  <Words>1251</Words>
  <Application>Microsoft Office PowerPoint</Application>
  <PresentationFormat>화면 슬라이드 쇼(4:3)</PresentationFormat>
  <Paragraphs>297</Paragraphs>
  <Slides>37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서울남산체 EB</vt:lpstr>
      <vt:lpstr>Cambria Math</vt:lpstr>
      <vt:lpstr>-윤고딕330</vt:lpstr>
      <vt:lpstr>서울남산체 B</vt:lpstr>
      <vt:lpstr>Calibri Light</vt:lpstr>
      <vt:lpstr>Arial</vt:lpstr>
      <vt:lpstr>서울한강체 EB</vt:lpstr>
      <vt:lpstr>Wingdings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 yang</dc:creator>
  <cp:lastModifiedBy>Cho</cp:lastModifiedBy>
  <cp:revision>86</cp:revision>
  <dcterms:created xsi:type="dcterms:W3CDTF">2014-07-03T06:28:34Z</dcterms:created>
  <dcterms:modified xsi:type="dcterms:W3CDTF">2017-12-06T14:06:11Z</dcterms:modified>
</cp:coreProperties>
</file>